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7627" r:id="rId2"/>
    <p:sldId id="258" r:id="rId3"/>
    <p:sldId id="259" r:id="rId4"/>
    <p:sldId id="333" r:id="rId5"/>
    <p:sldId id="339" r:id="rId6"/>
    <p:sldId id="7628" r:id="rId7"/>
    <p:sldId id="331" r:id="rId8"/>
    <p:sldId id="852" r:id="rId9"/>
    <p:sldId id="7636" r:id="rId10"/>
    <p:sldId id="7637" r:id="rId11"/>
    <p:sldId id="260" r:id="rId12"/>
    <p:sldId id="3789" r:id="rId13"/>
    <p:sldId id="7215" r:id="rId14"/>
    <p:sldId id="7629" r:id="rId15"/>
    <p:sldId id="7626" r:id="rId16"/>
    <p:sldId id="262" r:id="rId17"/>
    <p:sldId id="7634" r:id="rId18"/>
    <p:sldId id="7635" r:id="rId19"/>
    <p:sldId id="7222" r:id="rId20"/>
    <p:sldId id="7630" r:id="rId21"/>
    <p:sldId id="7631" r:id="rId22"/>
    <p:sldId id="7632" r:id="rId23"/>
    <p:sldId id="7633" r:id="rId24"/>
    <p:sldId id="7638" r:id="rId25"/>
    <p:sldId id="7639" r:id="rId26"/>
    <p:sldId id="7640" r:id="rId27"/>
    <p:sldId id="7641" r:id="rId28"/>
    <p:sldId id="261" r:id="rId29"/>
    <p:sldId id="7594" r:id="rId30"/>
    <p:sldId id="3800" r:id="rId31"/>
    <p:sldId id="25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A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94" autoAdjust="0"/>
  </p:normalViewPr>
  <p:slideViewPr>
    <p:cSldViewPr snapToGrid="0" showGuides="1">
      <p:cViewPr varScale="1">
        <p:scale>
          <a:sx n="68" d="100"/>
          <a:sy n="68" d="100"/>
        </p:scale>
        <p:origin x="90" y="102"/>
      </p:cViewPr>
      <p:guideLst>
        <p:guide orient="horz" pos="2160"/>
        <p:guide pos="384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176C8-F616-4E61-AF55-CA86DAA3ED58}" type="datetimeFigureOut">
              <a:rPr lang="zh-CN" altLang="en-US" smtClean="0"/>
              <a:t>2019/6/5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0BF74-BAA6-463E-BF31-EDE7674DC8D8}" type="slidenum">
              <a:rPr lang="zh-CN" altLang="en-US" smtClean="0"/>
              <a:t>‹#›</a:t>
            </a:fld>
            <a:endParaRPr lang="zh-CN" altLang="en-US"/>
          </a:p>
        </p:txBody>
      </p:sp>
    </p:spTree>
    <p:extLst>
      <p:ext uri="{BB962C8B-B14F-4D97-AF65-F5344CB8AC3E}">
        <p14:creationId xmlns:p14="http://schemas.microsoft.com/office/powerpoint/2010/main" val="56070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1</a:t>
            </a:fld>
            <a:endParaRPr lang="zh-CN" altLang="en-US"/>
          </a:p>
        </p:txBody>
      </p:sp>
    </p:spTree>
    <p:extLst>
      <p:ext uri="{BB962C8B-B14F-4D97-AF65-F5344CB8AC3E}">
        <p14:creationId xmlns:p14="http://schemas.microsoft.com/office/powerpoint/2010/main" val="1579454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6105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11</a:t>
            </a:fld>
            <a:endParaRPr lang="zh-CN" altLang="en-US"/>
          </a:p>
        </p:txBody>
      </p:sp>
    </p:spTree>
    <p:extLst>
      <p:ext uri="{BB962C8B-B14F-4D97-AF65-F5344CB8AC3E}">
        <p14:creationId xmlns:p14="http://schemas.microsoft.com/office/powerpoint/2010/main" val="118321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通信既指计算机能够理解自然语言文本的意义，又能够通过自然语言文本表达给定的意图、思想。前者为理解，后者为生成。</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812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分类：邮件识别，情感分析。预处理：</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38413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281D7-AB8B-4A49-B31C-4FE8BBA5730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7896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6F2F6E-DA3F-44F5-9A64-C588B3AF62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5788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16</a:t>
            </a:fld>
            <a:endParaRPr lang="zh-CN" altLang="en-US"/>
          </a:p>
        </p:txBody>
      </p:sp>
    </p:spTree>
    <p:extLst>
      <p:ext uri="{BB962C8B-B14F-4D97-AF65-F5344CB8AC3E}">
        <p14:creationId xmlns:p14="http://schemas.microsoft.com/office/powerpoint/2010/main" val="294843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r>
              <a:rPr lang="en-US" dirty="0"/>
              <a:t>RNN</a:t>
            </a:r>
            <a:r>
              <a:rPr lang="zh-CN" altLang="en-US" dirty="0"/>
              <a:t>常用</a:t>
            </a:r>
            <a:r>
              <a:rPr lang="en-US" altLang="zh-CN" dirty="0"/>
              <a:t>-LSTM</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3911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75182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6948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2</a:t>
            </a:fld>
            <a:endParaRPr lang="zh-CN" altLang="en-US"/>
          </a:p>
        </p:txBody>
      </p:sp>
    </p:spTree>
    <p:extLst>
      <p:ext uri="{BB962C8B-B14F-4D97-AF65-F5344CB8AC3E}">
        <p14:creationId xmlns:p14="http://schemas.microsoft.com/office/powerpoint/2010/main" val="3399903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53601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77496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r>
              <a:rPr lang="zh-CN" altLang="en-US" dirty="0"/>
              <a:t>夹角越小越相似</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94689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04055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19504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7719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00866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3650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68E78-F048-44EA-A8E8-DBFBADEFAD1C}" type="slidenum">
              <a:rPr lang="zh-CN" altLang="en-US" smtClean="0"/>
              <a:t>28</a:t>
            </a:fld>
            <a:endParaRPr lang="zh-CN" altLang="en-US"/>
          </a:p>
        </p:txBody>
      </p:sp>
    </p:spTree>
    <p:extLst>
      <p:ext uri="{BB962C8B-B14F-4D97-AF65-F5344CB8AC3E}">
        <p14:creationId xmlns:p14="http://schemas.microsoft.com/office/powerpoint/2010/main" val="1832690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281D7-AB8B-4A49-B31C-4FE8BBA5730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046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3</a:t>
            </a:fld>
            <a:endParaRPr lang="zh-CN" altLang="en-US"/>
          </a:p>
        </p:txBody>
      </p:sp>
    </p:spTree>
    <p:extLst>
      <p:ext uri="{BB962C8B-B14F-4D97-AF65-F5344CB8AC3E}">
        <p14:creationId xmlns:p14="http://schemas.microsoft.com/office/powerpoint/2010/main" val="3450606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1755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768E78-F048-44EA-A8E8-DBFBADEFAD1C}" type="slidenum">
              <a:rPr lang="zh-CN" altLang="en-US" smtClean="0"/>
              <a:t>31</a:t>
            </a:fld>
            <a:endParaRPr lang="zh-CN" altLang="en-US"/>
          </a:p>
        </p:txBody>
      </p:sp>
    </p:spTree>
    <p:extLst>
      <p:ext uri="{BB962C8B-B14F-4D97-AF65-F5344CB8AC3E}">
        <p14:creationId xmlns:p14="http://schemas.microsoft.com/office/powerpoint/2010/main" val="65063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392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5</a:t>
            </a:fld>
            <a:endParaRPr lang="zh-CN" altLang="en-US"/>
          </a:p>
        </p:txBody>
      </p:sp>
    </p:spTree>
    <p:extLst>
      <p:ext uri="{BB962C8B-B14F-4D97-AF65-F5344CB8AC3E}">
        <p14:creationId xmlns:p14="http://schemas.microsoft.com/office/powerpoint/2010/main" val="8401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0006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赫布定律是一个神经科学理论，解释了在学习的过程中脑中的神经元所发生的变化，描述了突触可塑性的基本原理。</a:t>
            </a:r>
          </a:p>
        </p:txBody>
      </p:sp>
      <p:sp>
        <p:nvSpPr>
          <p:cNvPr id="4" name="灯片编号占位符 3"/>
          <p:cNvSpPr>
            <a:spLocks noGrp="1"/>
          </p:cNvSpPr>
          <p:nvPr>
            <p:ph type="sldNum" sz="quarter" idx="10"/>
          </p:nvPr>
        </p:nvSpPr>
        <p:spPr/>
        <p:txBody>
          <a:bodyPr/>
          <a:lstStyle/>
          <a:p>
            <a:fld id="{BDEB1757-8956-4EB9-A61B-2BB94BC071D8}" type="slidenum">
              <a:rPr lang="zh-CN" altLang="en-US" smtClean="0"/>
              <a:t>7</a:t>
            </a:fld>
            <a:endParaRPr lang="zh-CN" altLang="en-US"/>
          </a:p>
        </p:txBody>
      </p:sp>
    </p:spTree>
    <p:extLst>
      <p:ext uri="{BB962C8B-B14F-4D97-AF65-F5344CB8AC3E}">
        <p14:creationId xmlns:p14="http://schemas.microsoft.com/office/powerpoint/2010/main" val="112469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8</a:t>
            </a:fld>
            <a:endParaRPr lang="zh-CN" altLang="en-US"/>
          </a:p>
        </p:txBody>
      </p:sp>
    </p:spTree>
    <p:extLst>
      <p:ext uri="{BB962C8B-B14F-4D97-AF65-F5344CB8AC3E}">
        <p14:creationId xmlns:p14="http://schemas.microsoft.com/office/powerpoint/2010/main" val="2238304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25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B5B26-E5BA-4907-8AF2-308F2C651B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8332F-830D-47C9-9C40-CF15EE4396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50DECC-7ED0-4860-AE60-1CECB0A71171}"/>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3FD686E0-7766-416B-9679-6B41636732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1BD119-792E-4845-8FDF-4661CE79A887}"/>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3802705467"/>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17CAA-FE3E-4E2C-98D1-9614410A2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65EF51-0895-43AC-81C2-F02A7332624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CA2920-E384-44ED-AEA6-2EDA0648E401}"/>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F4BE7499-A9A3-44E6-8660-AEC7E5809D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1533E-314C-4FEE-858F-DB215F754105}"/>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425529249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DDCF16-2A12-4489-95F8-BC958604CA5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94FD03-69FF-43AF-8FB9-652598AEA79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D04F7F-3FA4-4D36-92F2-111D693BA0E4}"/>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E5A073AF-E450-4B2E-9B0A-FFAA91361B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5C44E3-75C3-4A57-8565-581D68F02075}"/>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305163386"/>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B36318-6617-4CEE-B088-4DD1BC4966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237" t="-149" r="18212" b="149"/>
          <a:stretch/>
        </p:blipFill>
        <p:spPr>
          <a:xfrm rot="16200000">
            <a:off x="5779135" y="491748"/>
            <a:ext cx="597414" cy="12192000"/>
          </a:xfrm>
          <a:prstGeom prst="rect">
            <a:avLst/>
          </a:prstGeom>
        </p:spPr>
      </p:pic>
    </p:spTree>
    <p:extLst>
      <p:ext uri="{BB962C8B-B14F-4D97-AF65-F5344CB8AC3E}">
        <p14:creationId xmlns:p14="http://schemas.microsoft.com/office/powerpoint/2010/main" val="68510015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48674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03840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4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526906"/>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544583"/>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4557A-E9C3-40D2-B47A-0FAF4E968F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2AC2B5-98F0-45A6-AA20-3F98C26234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115C83-3110-4F91-91E8-E278C36D7E09}"/>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FA020637-0430-4E6E-815D-0B96CB1FB7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1F3970-7712-4C3A-BA5E-02107AF0AD10}"/>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5004333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0EB45-EE52-431B-A191-EB8AE0BD57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D1E0469-0D93-4A9A-9A9E-0C43BC28DE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FB9234C-FE12-4D02-92AB-4200F49F2DA1}"/>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80F3F62D-9B77-4E3F-975C-4377667E2C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48914-42E7-4423-BF59-1046F0C0A987}"/>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1420389835"/>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F00A5-1D28-40C1-8910-903744D73F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D214D5-3E9D-4288-BDE9-9F5FE797EC8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0081557-D177-4165-A240-654ED586354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2E93C2-3DD1-4248-8434-D0A1AA312154}"/>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6" name="页脚占位符 5">
            <a:extLst>
              <a:ext uri="{FF2B5EF4-FFF2-40B4-BE49-F238E27FC236}">
                <a16:creationId xmlns:a16="http://schemas.microsoft.com/office/drawing/2014/main" id="{76D1A104-4B56-44CF-B564-7F25B70772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BBEB2E-7BFD-4677-81F1-A5DB39B27425}"/>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123190190"/>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16274-ABA0-434D-B413-568B91C6D8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78E2A3-0F36-4303-B190-82056D605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501E0DB-BF9D-40F8-9E49-17C16D1D93A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53CF8D-E2C8-402A-ABEA-09C6EB65F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063D006-F249-4190-B8DB-9D1E5C92BCF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D2E6620-2557-4D6B-BFA3-44FD9B41CAB4}"/>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8" name="页脚占位符 7">
            <a:extLst>
              <a:ext uri="{FF2B5EF4-FFF2-40B4-BE49-F238E27FC236}">
                <a16:creationId xmlns:a16="http://schemas.microsoft.com/office/drawing/2014/main" id="{7635BD17-7D22-4EE2-AE23-AE650AE4D2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F0EBCB-1ADC-4DF3-8721-C9C610D11301}"/>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3623234161"/>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C7E69-7775-4297-9EDB-8157DCFFCE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02704D-599C-4F18-8902-556166742858}"/>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4" name="页脚占位符 3">
            <a:extLst>
              <a:ext uri="{FF2B5EF4-FFF2-40B4-BE49-F238E27FC236}">
                <a16:creationId xmlns:a16="http://schemas.microsoft.com/office/drawing/2014/main" id="{DEEEB986-0AA6-41C4-A962-1887878C807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9CC727-6DE5-4E8B-864E-195D6A8ABF9D}"/>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316141921"/>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9C70B6-589E-4801-9045-D6DFB65E1478}"/>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3" name="页脚占位符 2">
            <a:extLst>
              <a:ext uri="{FF2B5EF4-FFF2-40B4-BE49-F238E27FC236}">
                <a16:creationId xmlns:a16="http://schemas.microsoft.com/office/drawing/2014/main" id="{9187A7C0-EB72-4BCB-AD3E-6DC2406155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6ED5C4B-19F5-4C98-8B4A-5ED6CF1EE050}"/>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638513666"/>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43F8C-432D-44A2-9974-A5B4672D34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DDD46A-5591-4C8B-970F-202A2EE43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67F9EDF-C226-4AC9-8A09-E7493E19B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FF4A12-8C42-4C26-9FAB-70F34116D115}"/>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6" name="页脚占位符 5">
            <a:extLst>
              <a:ext uri="{FF2B5EF4-FFF2-40B4-BE49-F238E27FC236}">
                <a16:creationId xmlns:a16="http://schemas.microsoft.com/office/drawing/2014/main" id="{2FFFC7F1-E7B9-4EA0-ADE2-A4623CAFF4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81BA9D-8796-413A-8A48-0E61A68A768F}"/>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690984197"/>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381A6-3065-4734-8D23-4F98E539D4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E9FF2D-58D9-4AE0-96D9-8AFBC0188D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005D77-B5CF-4092-A267-8FF46AA92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B439980-8E26-44EE-B131-F6CC38B6D51A}"/>
              </a:ext>
            </a:extLst>
          </p:cNvPr>
          <p:cNvSpPr>
            <a:spLocks noGrp="1"/>
          </p:cNvSpPr>
          <p:nvPr>
            <p:ph type="dt" sz="half" idx="10"/>
          </p:nvPr>
        </p:nvSpPr>
        <p:spPr/>
        <p:txBody>
          <a:bodyPr/>
          <a:lstStyle/>
          <a:p>
            <a:fld id="{90C2F62C-8249-4D19-A199-78D08347BA4B}" type="datetimeFigureOut">
              <a:rPr lang="zh-CN" altLang="en-US" smtClean="0"/>
              <a:t>2019/6/5</a:t>
            </a:fld>
            <a:endParaRPr lang="zh-CN" altLang="en-US"/>
          </a:p>
        </p:txBody>
      </p:sp>
      <p:sp>
        <p:nvSpPr>
          <p:cNvPr id="6" name="页脚占位符 5">
            <a:extLst>
              <a:ext uri="{FF2B5EF4-FFF2-40B4-BE49-F238E27FC236}">
                <a16:creationId xmlns:a16="http://schemas.microsoft.com/office/drawing/2014/main" id="{FA08F49F-1F16-465F-9430-25998769A7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F1F91C-D2A4-4756-AD85-252230A509E5}"/>
              </a:ext>
            </a:extLst>
          </p:cNvPr>
          <p:cNvSpPr>
            <a:spLocks noGrp="1"/>
          </p:cNvSpPr>
          <p:nvPr>
            <p:ph type="sldNum" sz="quarter" idx="12"/>
          </p:nvPr>
        </p:nvSpPr>
        <p:spPr/>
        <p:txBody>
          <a:body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399725531"/>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F6EED9-2EE4-4558-B48F-23AA63038F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62C9DE0-E114-487E-90E7-D6FDBA1087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D54358-C8B1-4393-A6C4-F7B3CF684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2F62C-8249-4D19-A199-78D08347BA4B}" type="datetimeFigureOut">
              <a:rPr lang="zh-CN" altLang="en-US" smtClean="0"/>
              <a:t>2019/6/5</a:t>
            </a:fld>
            <a:endParaRPr lang="zh-CN" altLang="en-US"/>
          </a:p>
        </p:txBody>
      </p:sp>
      <p:sp>
        <p:nvSpPr>
          <p:cNvPr id="5" name="页脚占位符 4">
            <a:extLst>
              <a:ext uri="{FF2B5EF4-FFF2-40B4-BE49-F238E27FC236}">
                <a16:creationId xmlns:a16="http://schemas.microsoft.com/office/drawing/2014/main" id="{F4E54ABC-4A4C-4EC5-BAEC-139FD7078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02B9F78-6D1A-4C95-A7DB-28F6C84439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D7409-6512-4FD5-B048-30B3AB492EA2}" type="slidenum">
              <a:rPr lang="zh-CN" altLang="en-US" smtClean="0"/>
              <a:t>‹#›</a:t>
            </a:fld>
            <a:endParaRPr lang="zh-CN" altLang="en-US"/>
          </a:p>
        </p:txBody>
      </p:sp>
    </p:spTree>
    <p:extLst>
      <p:ext uri="{BB962C8B-B14F-4D97-AF65-F5344CB8AC3E}">
        <p14:creationId xmlns:p14="http://schemas.microsoft.com/office/powerpoint/2010/main" val="2984650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baike.baidu.com/item/%E8%AE%A1%E7%AE%97%E6%9C%BA/140338"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0F7D25C-91F8-8D48-B037-D32F8D57A938}"/>
              </a:ext>
            </a:extLst>
          </p:cNvPr>
          <p:cNvPicPr>
            <a:picLocks noChangeAspect="1"/>
          </p:cNvPicPr>
          <p:nvPr/>
        </p:nvPicPr>
        <p:blipFill rotWithShape="1">
          <a:blip r:embed="rId4">
            <a:extLst>
              <a:ext uri="{28A0092B-C50C-407E-A947-70E740481C1C}">
                <a14:useLocalDpi xmlns:a14="http://schemas.microsoft.com/office/drawing/2010/main" val="0"/>
              </a:ext>
            </a:extLst>
          </a:blip>
          <a:srcRect l="12399" r="12399"/>
          <a:stretch/>
        </p:blipFill>
        <p:spPr>
          <a:xfrm rot="16200000">
            <a:off x="2648843" y="-2667000"/>
            <a:ext cx="6858000" cy="12192000"/>
          </a:xfrm>
          <a:prstGeom prst="rect">
            <a:avLst/>
          </a:prstGeom>
        </p:spPr>
      </p:pic>
      <p:sp>
        <p:nvSpPr>
          <p:cNvPr id="8" name="文本框 7">
            <a:extLst>
              <a:ext uri="{FF2B5EF4-FFF2-40B4-BE49-F238E27FC236}">
                <a16:creationId xmlns:a16="http://schemas.microsoft.com/office/drawing/2014/main" id="{F9E906EB-82DA-004C-A0A3-65414B89B6F1}"/>
              </a:ext>
            </a:extLst>
          </p:cNvPr>
          <p:cNvSpPr txBox="1"/>
          <p:nvPr/>
        </p:nvSpPr>
        <p:spPr>
          <a:xfrm>
            <a:off x="2928686" y="2534626"/>
            <a:ext cx="6334628"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lvl="0" algn="ctr">
              <a:defRPr/>
            </a:pPr>
            <a:r>
              <a:rPr lang="en-US" altLang="zh-CN" sz="7200" b="1" dirty="0">
                <a:solidFill>
                  <a:schemeClr val="bg1"/>
                </a:solidFill>
                <a:effectLst>
                  <a:outerShdw blurRad="63500" sx="102000" sy="102000" algn="ctr" rotWithShape="0">
                    <a:schemeClr val="bg1">
                      <a:alpha val="20000"/>
                    </a:schemeClr>
                  </a:outerShdw>
                </a:effectLst>
                <a:latin typeface="FZHei-B01S" panose="02010601030101010101" pitchFamily="2" charset="-122"/>
                <a:ea typeface="FZHei-B01S" panose="02010601030101010101" pitchFamily="2" charset="-122"/>
                <a:sym typeface="FZHei-B01S" panose="02010601030101010101" pitchFamily="2" charset="-122"/>
              </a:rPr>
              <a:t>RNN</a:t>
            </a:r>
            <a:r>
              <a:rPr lang="zh-CN" altLang="en-US" sz="7200" b="1" dirty="0">
                <a:solidFill>
                  <a:schemeClr val="bg1"/>
                </a:solidFill>
                <a:effectLst>
                  <a:outerShdw blurRad="63500" sx="102000" sy="102000" algn="ctr" rotWithShape="0">
                    <a:schemeClr val="bg1">
                      <a:alpha val="20000"/>
                    </a:schemeClr>
                  </a:outerShdw>
                </a:effectLst>
                <a:latin typeface="FZHei-B01S" panose="02010601030101010101" pitchFamily="2" charset="-122"/>
                <a:ea typeface="FZHei-B01S" panose="02010601030101010101" pitchFamily="2" charset="-122"/>
                <a:sym typeface="FZHei-B01S" panose="02010601030101010101" pitchFamily="2" charset="-122"/>
              </a:rPr>
              <a:t>与</a:t>
            </a:r>
            <a:r>
              <a:rPr lang="en-US" altLang="zh-CN" sz="7200" b="1" dirty="0">
                <a:solidFill>
                  <a:schemeClr val="bg1"/>
                </a:solidFill>
                <a:effectLst>
                  <a:outerShdw blurRad="63500" sx="102000" sy="102000" algn="ctr" rotWithShape="0">
                    <a:schemeClr val="bg1">
                      <a:alpha val="20000"/>
                    </a:schemeClr>
                  </a:outerShdw>
                </a:effectLst>
                <a:latin typeface="FZHei-B01S" panose="02010601030101010101" pitchFamily="2" charset="-122"/>
                <a:ea typeface="FZHei-B01S" panose="02010601030101010101" pitchFamily="2" charset="-122"/>
                <a:sym typeface="FZHei-B01S" panose="02010601030101010101" pitchFamily="2" charset="-122"/>
              </a:rPr>
              <a:t>NLP</a:t>
            </a:r>
            <a:endParaRPr kumimoji="0" lang="zh-CN" altLang="en-US" sz="7200" b="1" u="none" strike="noStrike" kern="1200" cap="none" spc="0" normalizeH="0" baseline="0" noProof="0" dirty="0">
              <a:ln>
                <a:noFill/>
              </a:ln>
              <a:solidFill>
                <a:schemeClr val="bg1"/>
              </a:solidFill>
              <a:effectLst>
                <a:outerShdw blurRad="63500" sx="102000" sy="102000" algn="ctr" rotWithShape="0">
                  <a:schemeClr val="bg1">
                    <a:alpha val="20000"/>
                  </a:schemeClr>
                </a:outerShdw>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a:extLst>
              <a:ext uri="{FF2B5EF4-FFF2-40B4-BE49-F238E27FC236}">
                <a16:creationId xmlns:a16="http://schemas.microsoft.com/office/drawing/2014/main" id="{12CB2546-EE00-2449-850B-0A807A83A570}"/>
              </a:ext>
            </a:extLst>
          </p:cNvPr>
          <p:cNvSpPr txBox="1"/>
          <p:nvPr/>
        </p:nvSpPr>
        <p:spPr>
          <a:xfrm>
            <a:off x="3560945" y="4511647"/>
            <a:ext cx="5033794" cy="523220"/>
          </a:xfrm>
          <a:prstGeom prst="rect">
            <a:avLst/>
          </a:prstGeom>
          <a:noFill/>
        </p:spPr>
        <p:txBody>
          <a:bodyPr wrap="square" rtlCol="0">
            <a:spAutoFit/>
          </a:bodyPr>
          <a:lstStyle/>
          <a:p>
            <a:pPr algn="ctr"/>
            <a:r>
              <a:rPr lang="zh-CN" altLang="en-US" sz="2800"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循环神经网络与自然语言处理</a:t>
            </a:r>
          </a:p>
        </p:txBody>
      </p:sp>
      <p:sp>
        <p:nvSpPr>
          <p:cNvPr id="10" name="PA-矩形 4">
            <a:extLst>
              <a:ext uri="{FF2B5EF4-FFF2-40B4-BE49-F238E27FC236}">
                <a16:creationId xmlns:a16="http://schemas.microsoft.com/office/drawing/2014/main" id="{781BA8FE-1DDF-074D-A85B-C95CA3B02B28}"/>
              </a:ext>
            </a:extLst>
          </p:cNvPr>
          <p:cNvSpPr/>
          <p:nvPr>
            <p:custDataLst>
              <p:tags r:id="rId1"/>
            </p:custDataLst>
          </p:nvPr>
        </p:nvSpPr>
        <p:spPr>
          <a:xfrm>
            <a:off x="5029464" y="5142589"/>
            <a:ext cx="2133071" cy="307777"/>
          </a:xfrm>
          <a:prstGeom prst="rect">
            <a:avLst/>
          </a:prstGeom>
          <a:noFill/>
        </p:spPr>
        <p:txBody>
          <a:bodyPr wrap="square" anchor="ctr">
            <a:spAutoFit/>
          </a:bodyP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胡 悦      </a:t>
            </a:r>
            <a:r>
              <a:rPr lang="en-US" altLang="zh-CN"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2018218039</a:t>
            </a:r>
            <a:endPar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018327318"/>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5"/>
          <p:cNvSpPr/>
          <p:nvPr/>
        </p:nvSpPr>
        <p:spPr>
          <a:xfrm>
            <a:off x="4646070" y="1219429"/>
            <a:ext cx="2986630"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121920" tIns="60960" rIns="121920" bIns="60960" anchor="ctr" anchorCtr="0" forceAA="0" compatLnSpc="1">
            <a:prstTxWarp prst="textNoShape">
              <a:avLst/>
            </a:prstTxWarp>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深层双向</a:t>
            </a:r>
            <a:r>
              <a:rPr lang="en-US" altLang="zh-CN" sz="2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RNN</a:t>
            </a:r>
            <a:endParaRPr kumimoji="0" lang="zh-CN" altLang="en-US" sz="2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39" name="组合 38">
            <a:extLst>
              <a:ext uri="{FF2B5EF4-FFF2-40B4-BE49-F238E27FC236}">
                <a16:creationId xmlns:a16="http://schemas.microsoft.com/office/drawing/2014/main" id="{3FBC93D1-B0FA-4D94-B7D3-4DCA2B74A7D3}"/>
              </a:ext>
            </a:extLst>
          </p:cNvPr>
          <p:cNvGrpSpPr/>
          <p:nvPr/>
        </p:nvGrpSpPr>
        <p:grpSpPr>
          <a:xfrm>
            <a:off x="6318747" y="2572356"/>
            <a:ext cx="579183" cy="579183"/>
            <a:chOff x="6554345" y="4415707"/>
            <a:chExt cx="579183" cy="579183"/>
          </a:xfrm>
        </p:grpSpPr>
        <p:sp>
          <p:nvSpPr>
            <p:cNvPr id="7" name="Oval 7"/>
            <p:cNvSpPr/>
            <p:nvPr/>
          </p:nvSpPr>
          <p:spPr>
            <a:xfrm>
              <a:off x="6554345" y="4415707"/>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Freeform: Shape 9"/>
            <p:cNvSpPr>
              <a:spLocks/>
            </p:cNvSpPr>
            <p:nvPr/>
          </p:nvSpPr>
          <p:spPr bwMode="auto">
            <a:xfrm>
              <a:off x="6728072" y="4622768"/>
              <a:ext cx="197474" cy="153143"/>
            </a:xfrm>
            <a:custGeom>
              <a:avLst/>
              <a:gdLst>
                <a:gd name="T0" fmla="*/ 74 w 83"/>
                <a:gd name="T1" fmla="*/ 3 h 64"/>
                <a:gd name="T2" fmla="*/ 41 w 83"/>
                <a:gd name="T3" fmla="*/ 0 h 64"/>
                <a:gd name="T4" fmla="*/ 8 w 83"/>
                <a:gd name="T5" fmla="*/ 3 h 64"/>
                <a:gd name="T6" fmla="*/ 5 w 83"/>
                <a:gd name="T7" fmla="*/ 6 h 64"/>
                <a:gd name="T8" fmla="*/ 5 w 83"/>
                <a:gd name="T9" fmla="*/ 58 h 64"/>
                <a:gd name="T10" fmla="*/ 8 w 83"/>
                <a:gd name="T11" fmla="*/ 61 h 64"/>
                <a:gd name="T12" fmla="*/ 41 w 83"/>
                <a:gd name="T13" fmla="*/ 64 h 64"/>
                <a:gd name="T14" fmla="*/ 74 w 83"/>
                <a:gd name="T15" fmla="*/ 61 h 64"/>
                <a:gd name="T16" fmla="*/ 77 w 83"/>
                <a:gd name="T17" fmla="*/ 58 h 64"/>
                <a:gd name="T18" fmla="*/ 77 w 83"/>
                <a:gd name="T19" fmla="*/ 6 h 64"/>
                <a:gd name="T20" fmla="*/ 74 w 83"/>
                <a:gd name="T21" fmla="*/ 3 h 64"/>
                <a:gd name="T22" fmla="*/ 73 w 83"/>
                <a:gd name="T23" fmla="*/ 57 h 64"/>
                <a:gd name="T24" fmla="*/ 9 w 83"/>
                <a:gd name="T25" fmla="*/ 57 h 64"/>
                <a:gd name="T26" fmla="*/ 9 w 83"/>
                <a:gd name="T27" fmla="*/ 7 h 64"/>
                <a:gd name="T28" fmla="*/ 73 w 83"/>
                <a:gd name="T29" fmla="*/ 7 h 64"/>
                <a:gd name="T30" fmla="*/ 73 w 83"/>
                <a:gd name="T3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64">
                  <a:moveTo>
                    <a:pt x="74" y="3"/>
                  </a:moveTo>
                  <a:cubicBezTo>
                    <a:pt x="63" y="1"/>
                    <a:pt x="52" y="0"/>
                    <a:pt x="41" y="0"/>
                  </a:cubicBezTo>
                  <a:cubicBezTo>
                    <a:pt x="30" y="0"/>
                    <a:pt x="19" y="1"/>
                    <a:pt x="8" y="3"/>
                  </a:cubicBezTo>
                  <a:cubicBezTo>
                    <a:pt x="7" y="3"/>
                    <a:pt x="6" y="4"/>
                    <a:pt x="5" y="6"/>
                  </a:cubicBezTo>
                  <a:cubicBezTo>
                    <a:pt x="0" y="23"/>
                    <a:pt x="0" y="41"/>
                    <a:pt x="5" y="58"/>
                  </a:cubicBezTo>
                  <a:cubicBezTo>
                    <a:pt x="6" y="60"/>
                    <a:pt x="7" y="61"/>
                    <a:pt x="8" y="61"/>
                  </a:cubicBezTo>
                  <a:cubicBezTo>
                    <a:pt x="19" y="63"/>
                    <a:pt x="30" y="64"/>
                    <a:pt x="41" y="64"/>
                  </a:cubicBezTo>
                  <a:cubicBezTo>
                    <a:pt x="52" y="64"/>
                    <a:pt x="63" y="63"/>
                    <a:pt x="74" y="61"/>
                  </a:cubicBezTo>
                  <a:cubicBezTo>
                    <a:pt x="75" y="61"/>
                    <a:pt x="76" y="60"/>
                    <a:pt x="77" y="58"/>
                  </a:cubicBezTo>
                  <a:cubicBezTo>
                    <a:pt x="83" y="41"/>
                    <a:pt x="83" y="23"/>
                    <a:pt x="77" y="6"/>
                  </a:cubicBezTo>
                  <a:cubicBezTo>
                    <a:pt x="76" y="4"/>
                    <a:pt x="75" y="3"/>
                    <a:pt x="74" y="3"/>
                  </a:cubicBezTo>
                  <a:close/>
                  <a:moveTo>
                    <a:pt x="73" y="57"/>
                  </a:moveTo>
                  <a:cubicBezTo>
                    <a:pt x="52" y="61"/>
                    <a:pt x="31" y="61"/>
                    <a:pt x="9" y="57"/>
                  </a:cubicBezTo>
                  <a:cubicBezTo>
                    <a:pt x="4" y="40"/>
                    <a:pt x="4" y="24"/>
                    <a:pt x="9" y="7"/>
                  </a:cubicBezTo>
                  <a:cubicBezTo>
                    <a:pt x="31" y="2"/>
                    <a:pt x="52" y="2"/>
                    <a:pt x="73" y="7"/>
                  </a:cubicBezTo>
                  <a:cubicBezTo>
                    <a:pt x="79" y="24"/>
                    <a:pt x="79" y="40"/>
                    <a:pt x="73"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Freeform: Shape 10"/>
            <p:cNvSpPr>
              <a:spLocks/>
            </p:cNvSpPr>
            <p:nvPr/>
          </p:nvSpPr>
          <p:spPr bwMode="auto">
            <a:xfrm>
              <a:off x="6689786" y="4584482"/>
              <a:ext cx="312332" cy="238782"/>
            </a:xfrm>
            <a:custGeom>
              <a:avLst/>
              <a:gdLst>
                <a:gd name="T0" fmla="*/ 125 w 131"/>
                <a:gd name="T1" fmla="*/ 10 h 100"/>
                <a:gd name="T2" fmla="*/ 118 w 131"/>
                <a:gd name="T3" fmla="*/ 4 h 100"/>
                <a:gd name="T4" fmla="*/ 65 w 131"/>
                <a:gd name="T5" fmla="*/ 0 h 100"/>
                <a:gd name="T6" fmla="*/ 13 w 131"/>
                <a:gd name="T7" fmla="*/ 4 h 100"/>
                <a:gd name="T8" fmla="*/ 6 w 131"/>
                <a:gd name="T9" fmla="*/ 10 h 100"/>
                <a:gd name="T10" fmla="*/ 6 w 131"/>
                <a:gd name="T11" fmla="*/ 87 h 100"/>
                <a:gd name="T12" fmla="*/ 13 w 131"/>
                <a:gd name="T13" fmla="*/ 93 h 100"/>
                <a:gd name="T14" fmla="*/ 38 w 131"/>
                <a:gd name="T15" fmla="*/ 96 h 100"/>
                <a:gd name="T16" fmla="*/ 37 w 131"/>
                <a:gd name="T17" fmla="*/ 96 h 100"/>
                <a:gd name="T18" fmla="*/ 65 w 131"/>
                <a:gd name="T19" fmla="*/ 100 h 100"/>
                <a:gd name="T20" fmla="*/ 93 w 131"/>
                <a:gd name="T21" fmla="*/ 96 h 100"/>
                <a:gd name="T22" fmla="*/ 92 w 131"/>
                <a:gd name="T23" fmla="*/ 96 h 100"/>
                <a:gd name="T24" fmla="*/ 118 w 131"/>
                <a:gd name="T25" fmla="*/ 93 h 100"/>
                <a:gd name="T26" fmla="*/ 125 w 131"/>
                <a:gd name="T27" fmla="*/ 87 h 100"/>
                <a:gd name="T28" fmla="*/ 125 w 131"/>
                <a:gd name="T29" fmla="*/ 10 h 100"/>
                <a:gd name="T30" fmla="*/ 117 w 131"/>
                <a:gd name="T31" fmla="*/ 85 h 100"/>
                <a:gd name="T32" fmla="*/ 14 w 131"/>
                <a:gd name="T33" fmla="*/ 85 h 100"/>
                <a:gd name="T34" fmla="*/ 14 w 131"/>
                <a:gd name="T35" fmla="*/ 12 h 100"/>
                <a:gd name="T36" fmla="*/ 117 w 131"/>
                <a:gd name="T37" fmla="*/ 12 h 100"/>
                <a:gd name="T38" fmla="*/ 117 w 131"/>
                <a:gd name="T39"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100">
                  <a:moveTo>
                    <a:pt x="125" y="10"/>
                  </a:moveTo>
                  <a:cubicBezTo>
                    <a:pt x="124" y="6"/>
                    <a:pt x="121" y="4"/>
                    <a:pt x="118" y="4"/>
                  </a:cubicBezTo>
                  <a:cubicBezTo>
                    <a:pt x="100" y="1"/>
                    <a:pt x="83" y="0"/>
                    <a:pt x="65" y="0"/>
                  </a:cubicBezTo>
                  <a:cubicBezTo>
                    <a:pt x="48" y="0"/>
                    <a:pt x="30" y="1"/>
                    <a:pt x="13" y="4"/>
                  </a:cubicBezTo>
                  <a:cubicBezTo>
                    <a:pt x="9" y="4"/>
                    <a:pt x="7" y="6"/>
                    <a:pt x="6" y="10"/>
                  </a:cubicBezTo>
                  <a:cubicBezTo>
                    <a:pt x="0" y="35"/>
                    <a:pt x="0" y="61"/>
                    <a:pt x="6" y="87"/>
                  </a:cubicBezTo>
                  <a:cubicBezTo>
                    <a:pt x="7" y="90"/>
                    <a:pt x="9" y="93"/>
                    <a:pt x="13" y="93"/>
                  </a:cubicBezTo>
                  <a:cubicBezTo>
                    <a:pt x="21" y="94"/>
                    <a:pt x="29" y="95"/>
                    <a:pt x="38" y="96"/>
                  </a:cubicBezTo>
                  <a:cubicBezTo>
                    <a:pt x="37" y="96"/>
                    <a:pt x="37" y="96"/>
                    <a:pt x="37" y="96"/>
                  </a:cubicBezTo>
                  <a:cubicBezTo>
                    <a:pt x="37" y="99"/>
                    <a:pt x="50" y="100"/>
                    <a:pt x="65" y="100"/>
                  </a:cubicBezTo>
                  <a:cubicBezTo>
                    <a:pt x="81" y="100"/>
                    <a:pt x="93" y="99"/>
                    <a:pt x="93" y="96"/>
                  </a:cubicBezTo>
                  <a:cubicBezTo>
                    <a:pt x="93" y="96"/>
                    <a:pt x="93" y="96"/>
                    <a:pt x="92" y="96"/>
                  </a:cubicBezTo>
                  <a:cubicBezTo>
                    <a:pt x="101" y="95"/>
                    <a:pt x="109" y="94"/>
                    <a:pt x="118" y="93"/>
                  </a:cubicBezTo>
                  <a:cubicBezTo>
                    <a:pt x="121" y="93"/>
                    <a:pt x="124" y="90"/>
                    <a:pt x="125" y="87"/>
                  </a:cubicBezTo>
                  <a:cubicBezTo>
                    <a:pt x="131" y="61"/>
                    <a:pt x="131" y="35"/>
                    <a:pt x="125" y="10"/>
                  </a:cubicBezTo>
                  <a:close/>
                  <a:moveTo>
                    <a:pt x="117" y="85"/>
                  </a:moveTo>
                  <a:cubicBezTo>
                    <a:pt x="82" y="89"/>
                    <a:pt x="48" y="89"/>
                    <a:pt x="14" y="85"/>
                  </a:cubicBezTo>
                  <a:cubicBezTo>
                    <a:pt x="8" y="61"/>
                    <a:pt x="8" y="36"/>
                    <a:pt x="14" y="12"/>
                  </a:cubicBezTo>
                  <a:cubicBezTo>
                    <a:pt x="48" y="7"/>
                    <a:pt x="82" y="7"/>
                    <a:pt x="117" y="12"/>
                  </a:cubicBezTo>
                  <a:cubicBezTo>
                    <a:pt x="123" y="36"/>
                    <a:pt x="123" y="61"/>
                    <a:pt x="11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Freeform: Shape 11"/>
            <p:cNvSpPr>
              <a:spLocks/>
            </p:cNvSpPr>
            <p:nvPr/>
          </p:nvSpPr>
          <p:spPr bwMode="auto">
            <a:xfrm>
              <a:off x="6930584" y="4631836"/>
              <a:ext cx="28211" cy="29218"/>
            </a:xfrm>
            <a:custGeom>
              <a:avLst/>
              <a:gdLst>
                <a:gd name="T0" fmla="*/ 6 w 12"/>
                <a:gd name="T1" fmla="*/ 12 h 12"/>
                <a:gd name="T2" fmla="*/ 12 w 12"/>
                <a:gd name="T3" fmla="*/ 6 h 12"/>
                <a:gd name="T4" fmla="*/ 6 w 12"/>
                <a:gd name="T5" fmla="*/ 0 h 12"/>
                <a:gd name="T6" fmla="*/ 0 w 12"/>
                <a:gd name="T7" fmla="*/ 6 h 12"/>
                <a:gd name="T8" fmla="*/ 6 w 12"/>
                <a:gd name="T9" fmla="*/ 12 h 12"/>
                <a:gd name="T10" fmla="*/ 6 w 12"/>
                <a:gd name="T11" fmla="*/ 4 h 12"/>
                <a:gd name="T12" fmla="*/ 8 w 12"/>
                <a:gd name="T13" fmla="*/ 6 h 12"/>
                <a:gd name="T14" fmla="*/ 6 w 12"/>
                <a:gd name="T15" fmla="*/ 8 h 12"/>
                <a:gd name="T16" fmla="*/ 4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9" y="12"/>
                    <a:pt x="12" y="10"/>
                    <a:pt x="12" y="6"/>
                  </a:cubicBezTo>
                  <a:cubicBezTo>
                    <a:pt x="12" y="3"/>
                    <a:pt x="9" y="0"/>
                    <a:pt x="6" y="0"/>
                  </a:cubicBezTo>
                  <a:cubicBezTo>
                    <a:pt x="3" y="0"/>
                    <a:pt x="0" y="3"/>
                    <a:pt x="0" y="6"/>
                  </a:cubicBezTo>
                  <a:cubicBezTo>
                    <a:pt x="0" y="10"/>
                    <a:pt x="3" y="12"/>
                    <a:pt x="6" y="12"/>
                  </a:cubicBezTo>
                  <a:close/>
                  <a:moveTo>
                    <a:pt x="6" y="4"/>
                  </a:moveTo>
                  <a:cubicBezTo>
                    <a:pt x="7" y="4"/>
                    <a:pt x="8" y="5"/>
                    <a:pt x="8" y="6"/>
                  </a:cubicBezTo>
                  <a:cubicBezTo>
                    <a:pt x="8" y="8"/>
                    <a:pt x="7" y="8"/>
                    <a:pt x="6" y="8"/>
                  </a:cubicBezTo>
                  <a:cubicBezTo>
                    <a:pt x="5" y="8"/>
                    <a:pt x="4" y="8"/>
                    <a:pt x="4" y="6"/>
                  </a:cubicBezTo>
                  <a:cubicBezTo>
                    <a:pt x="4" y="5"/>
                    <a:pt x="5" y="4"/>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Freeform: Shape 12"/>
            <p:cNvSpPr>
              <a:spLocks/>
            </p:cNvSpPr>
            <p:nvPr/>
          </p:nvSpPr>
          <p:spPr bwMode="auto">
            <a:xfrm>
              <a:off x="6920508" y="4756769"/>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Freeform: Shape 13"/>
            <p:cNvSpPr>
              <a:spLocks/>
            </p:cNvSpPr>
            <p:nvPr/>
          </p:nvSpPr>
          <p:spPr bwMode="auto">
            <a:xfrm>
              <a:off x="6930584" y="4727551"/>
              <a:ext cx="38286" cy="10075"/>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Freeform: Shape 14"/>
            <p:cNvSpPr>
              <a:spLocks/>
            </p:cNvSpPr>
            <p:nvPr/>
          </p:nvSpPr>
          <p:spPr bwMode="auto">
            <a:xfrm>
              <a:off x="6930584" y="4699340"/>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Freeform: Shape 15"/>
            <p:cNvSpPr>
              <a:spLocks/>
            </p:cNvSpPr>
            <p:nvPr/>
          </p:nvSpPr>
          <p:spPr bwMode="auto">
            <a:xfrm>
              <a:off x="6768373" y="4661055"/>
              <a:ext cx="57429" cy="38286"/>
            </a:xfrm>
            <a:custGeom>
              <a:avLst/>
              <a:gdLst>
                <a:gd name="T0" fmla="*/ 22 w 24"/>
                <a:gd name="T1" fmla="*/ 0 h 16"/>
                <a:gd name="T2" fmla="*/ 4 w 24"/>
                <a:gd name="T3" fmla="*/ 1 h 16"/>
                <a:gd name="T4" fmla="*/ 1 w 24"/>
                <a:gd name="T5" fmla="*/ 3 h 16"/>
                <a:gd name="T6" fmla="*/ 0 w 24"/>
                <a:gd name="T7" fmla="*/ 14 h 16"/>
                <a:gd name="T8" fmla="*/ 2 w 24"/>
                <a:gd name="T9" fmla="*/ 16 h 16"/>
                <a:gd name="T10" fmla="*/ 4 w 24"/>
                <a:gd name="T11" fmla="*/ 14 h 16"/>
                <a:gd name="T12" fmla="*/ 5 w 24"/>
                <a:gd name="T13" fmla="*/ 7 h 16"/>
                <a:gd name="T14" fmla="*/ 7 w 24"/>
                <a:gd name="T15" fmla="*/ 5 h 16"/>
                <a:gd name="T16" fmla="*/ 22 w 24"/>
                <a:gd name="T17" fmla="*/ 4 h 16"/>
                <a:gd name="T18" fmla="*/ 24 w 24"/>
                <a:gd name="T19" fmla="*/ 2 h 16"/>
                <a:gd name="T20" fmla="*/ 22 w 2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22" y="0"/>
                  </a:moveTo>
                  <a:cubicBezTo>
                    <a:pt x="4" y="1"/>
                    <a:pt x="4" y="1"/>
                    <a:pt x="4" y="1"/>
                  </a:cubicBezTo>
                  <a:cubicBezTo>
                    <a:pt x="3" y="1"/>
                    <a:pt x="2" y="2"/>
                    <a:pt x="1" y="3"/>
                  </a:cubicBezTo>
                  <a:cubicBezTo>
                    <a:pt x="0" y="14"/>
                    <a:pt x="0" y="14"/>
                    <a:pt x="0" y="14"/>
                  </a:cubicBezTo>
                  <a:cubicBezTo>
                    <a:pt x="0" y="16"/>
                    <a:pt x="1" y="16"/>
                    <a:pt x="2" y="16"/>
                  </a:cubicBezTo>
                  <a:cubicBezTo>
                    <a:pt x="3" y="16"/>
                    <a:pt x="4" y="16"/>
                    <a:pt x="4" y="14"/>
                  </a:cubicBezTo>
                  <a:cubicBezTo>
                    <a:pt x="5" y="7"/>
                    <a:pt x="5" y="7"/>
                    <a:pt x="5" y="7"/>
                  </a:cubicBezTo>
                  <a:cubicBezTo>
                    <a:pt x="5" y="6"/>
                    <a:pt x="6" y="5"/>
                    <a:pt x="7" y="5"/>
                  </a:cubicBezTo>
                  <a:cubicBezTo>
                    <a:pt x="22" y="4"/>
                    <a:pt x="22" y="4"/>
                    <a:pt x="22" y="4"/>
                  </a:cubicBezTo>
                  <a:cubicBezTo>
                    <a:pt x="23" y="4"/>
                    <a:pt x="24" y="3"/>
                    <a:pt x="24" y="2"/>
                  </a:cubicBezTo>
                  <a:cubicBezTo>
                    <a:pt x="24" y="0"/>
                    <a:pt x="23"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
        <p:nvSpPr>
          <p:cNvPr id="16" name="Freeform: Shape 19"/>
          <p:cNvSpPr>
            <a:spLocks/>
          </p:cNvSpPr>
          <p:nvPr/>
        </p:nvSpPr>
        <p:spPr bwMode="auto">
          <a:xfrm>
            <a:off x="6691801" y="3425314"/>
            <a:ext cx="286137" cy="306286"/>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8" y="0"/>
                  <a:pt x="0" y="7"/>
                  <a:pt x="0" y="16"/>
                </a:cubicBezTo>
                <a:cubicBezTo>
                  <a:pt x="0" y="112"/>
                  <a:pt x="0" y="112"/>
                  <a:pt x="0" y="112"/>
                </a:cubicBezTo>
                <a:cubicBezTo>
                  <a:pt x="0" y="121"/>
                  <a:pt x="8"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9" y="120"/>
                  <a:pt x="104" y="120"/>
                </a:cubicBezTo>
                <a:cubicBezTo>
                  <a:pt x="16" y="120"/>
                  <a:pt x="16" y="120"/>
                  <a:pt x="16" y="120"/>
                </a:cubicBezTo>
                <a:cubicBezTo>
                  <a:pt x="12" y="120"/>
                  <a:pt x="8" y="116"/>
                  <a:pt x="8" y="112"/>
                </a:cubicBezTo>
                <a:cubicBezTo>
                  <a:pt x="8" y="16"/>
                  <a:pt x="8" y="16"/>
                  <a:pt x="8" y="16"/>
                </a:cubicBezTo>
                <a:cubicBezTo>
                  <a:pt x="8" y="11"/>
                  <a:pt x="12" y="8"/>
                  <a:pt x="16" y="8"/>
                </a:cubicBezTo>
                <a:cubicBezTo>
                  <a:pt x="104" y="8"/>
                  <a:pt x="104" y="8"/>
                  <a:pt x="104" y="8"/>
                </a:cubicBezTo>
                <a:cubicBezTo>
                  <a:pt x="109" y="8"/>
                  <a:pt x="112" y="11"/>
                  <a:pt x="112" y="16"/>
                </a:cubicBezTo>
                <a:lnTo>
                  <a:pt x="112"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Freeform: Shape 20"/>
          <p:cNvSpPr>
            <a:spLocks/>
          </p:cNvSpPr>
          <p:nvPr/>
        </p:nvSpPr>
        <p:spPr bwMode="auto">
          <a:xfrm>
            <a:off x="6730087" y="3463600"/>
            <a:ext cx="209565" cy="191429"/>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3 w 88"/>
              <a:gd name="T47" fmla="*/ 60 h 80"/>
              <a:gd name="T48" fmla="*/ 55 w 88"/>
              <a:gd name="T49" fmla="*/ 63 h 80"/>
              <a:gd name="T50" fmla="*/ 66 w 88"/>
              <a:gd name="T51" fmla="*/ 76 h 80"/>
              <a:gd name="T52" fmla="*/ 4 w 88"/>
              <a:gd name="T53" fmla="*/ 76 h 80"/>
              <a:gd name="T54" fmla="*/ 4 w 88"/>
              <a:gd name="T55" fmla="*/ 42 h 80"/>
              <a:gd name="T56" fmla="*/ 71 w 88"/>
              <a:gd name="T57" fmla="*/ 76 h 80"/>
              <a:gd name="T58" fmla="*/ 58 w 88"/>
              <a:gd name="T59" fmla="*/ 60 h 80"/>
              <a:gd name="T60" fmla="*/ 68 w 88"/>
              <a:gd name="T61" fmla="*/ 48 h 80"/>
              <a:gd name="T62" fmla="*/ 84 w 88"/>
              <a:gd name="T63" fmla="*/ 65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7" y="80"/>
                  <a:pt x="88" y="78"/>
                  <a:pt x="88" y="76"/>
                </a:cubicBezTo>
                <a:cubicBezTo>
                  <a:pt x="88" y="4"/>
                  <a:pt x="88" y="4"/>
                  <a:pt x="88" y="4"/>
                </a:cubicBezTo>
                <a:cubicBezTo>
                  <a:pt x="88" y="2"/>
                  <a:pt x="87" y="0"/>
                  <a:pt x="84" y="0"/>
                </a:cubicBezTo>
                <a:close/>
                <a:moveTo>
                  <a:pt x="84" y="4"/>
                </a:moveTo>
                <a:cubicBezTo>
                  <a:pt x="84" y="59"/>
                  <a:pt x="84" y="59"/>
                  <a:pt x="84" y="59"/>
                </a:cubicBezTo>
                <a:cubicBezTo>
                  <a:pt x="71" y="45"/>
                  <a:pt x="71" y="45"/>
                  <a:pt x="71" y="45"/>
                </a:cubicBezTo>
                <a:cubicBezTo>
                  <a:pt x="71" y="44"/>
                  <a:pt x="70" y="44"/>
                  <a:pt x="68" y="44"/>
                </a:cubicBezTo>
                <a:cubicBezTo>
                  <a:pt x="67" y="44"/>
                  <a:pt x="66" y="44"/>
                  <a:pt x="65" y="45"/>
                </a:cubicBezTo>
                <a:cubicBezTo>
                  <a:pt x="55" y="57"/>
                  <a:pt x="55" y="57"/>
                  <a:pt x="55" y="57"/>
                </a:cubicBezTo>
                <a:cubicBezTo>
                  <a:pt x="23" y="21"/>
                  <a:pt x="23" y="21"/>
                  <a:pt x="23" y="21"/>
                </a:cubicBezTo>
                <a:cubicBezTo>
                  <a:pt x="23" y="20"/>
                  <a:pt x="22"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3" y="60"/>
                  <a:pt x="53" y="60"/>
                  <a:pt x="53" y="60"/>
                </a:cubicBezTo>
                <a:cubicBezTo>
                  <a:pt x="55" y="63"/>
                  <a:pt x="55" y="63"/>
                  <a:pt x="55" y="63"/>
                </a:cubicBezTo>
                <a:cubicBezTo>
                  <a:pt x="66" y="76"/>
                  <a:pt x="66" y="76"/>
                  <a:pt x="66" y="76"/>
                </a:cubicBezTo>
                <a:cubicBezTo>
                  <a:pt x="4" y="76"/>
                  <a:pt x="4" y="76"/>
                  <a:pt x="4" y="76"/>
                </a:cubicBezTo>
                <a:lnTo>
                  <a:pt x="4" y="42"/>
                </a:lnTo>
                <a:close/>
                <a:moveTo>
                  <a:pt x="71" y="76"/>
                </a:moveTo>
                <a:cubicBezTo>
                  <a:pt x="58" y="60"/>
                  <a:pt x="58" y="60"/>
                  <a:pt x="58" y="60"/>
                </a:cubicBezTo>
                <a:cubicBezTo>
                  <a:pt x="68" y="48"/>
                  <a:pt x="68" y="48"/>
                  <a:pt x="68" y="48"/>
                </a:cubicBezTo>
                <a:cubicBezTo>
                  <a:pt x="84" y="65"/>
                  <a:pt x="84" y="65"/>
                  <a:pt x="84" y="65"/>
                </a:cubicBezTo>
                <a:cubicBezTo>
                  <a:pt x="84" y="76"/>
                  <a:pt x="84" y="76"/>
                  <a:pt x="84" y="76"/>
                </a:cubicBezTo>
                <a:lnTo>
                  <a:pt x="7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Freeform: Shape 21"/>
          <p:cNvSpPr>
            <a:spLocks/>
          </p:cNvSpPr>
          <p:nvPr/>
        </p:nvSpPr>
        <p:spPr bwMode="auto">
          <a:xfrm>
            <a:off x="6843937" y="3492818"/>
            <a:ext cx="57429" cy="5742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6" y="0"/>
                  <a:pt x="0" y="5"/>
                  <a:pt x="0" y="12"/>
                </a:cubicBezTo>
                <a:cubicBezTo>
                  <a:pt x="0" y="19"/>
                  <a:pt x="6" y="24"/>
                  <a:pt x="12" y="24"/>
                </a:cubicBezTo>
                <a:close/>
                <a:moveTo>
                  <a:pt x="12" y="4"/>
                </a:moveTo>
                <a:cubicBezTo>
                  <a:pt x="17" y="4"/>
                  <a:pt x="20" y="7"/>
                  <a:pt x="20" y="12"/>
                </a:cubicBezTo>
                <a:cubicBezTo>
                  <a:pt x="20" y="16"/>
                  <a:pt x="17" y="20"/>
                  <a:pt x="12" y="20"/>
                </a:cubicBezTo>
                <a:cubicBezTo>
                  <a:pt x="8" y="20"/>
                  <a:pt x="4" y="16"/>
                  <a:pt x="4" y="12"/>
                </a:cubicBezTo>
                <a:cubicBezTo>
                  <a:pt x="4" y="7"/>
                  <a:pt x="8" y="4"/>
                  <a:pt x="1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Freeform: Shape 25"/>
          <p:cNvSpPr>
            <a:spLocks/>
          </p:cNvSpPr>
          <p:nvPr/>
        </p:nvSpPr>
        <p:spPr bwMode="auto">
          <a:xfrm>
            <a:off x="6758801" y="2366837"/>
            <a:ext cx="152136" cy="15314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1 w 64"/>
              <a:gd name="T11" fmla="*/ 47 h 64"/>
              <a:gd name="T12" fmla="*/ 17 w 64"/>
              <a:gd name="T13" fmla="*/ 50 h 64"/>
              <a:gd name="T14" fmla="*/ 14 w 64"/>
              <a:gd name="T15" fmla="*/ 16 h 64"/>
              <a:gd name="T16" fmla="*/ 48 w 64"/>
              <a:gd name="T17" fmla="*/ 14 h 64"/>
              <a:gd name="T18" fmla="*/ 51 w 64"/>
              <a:gd name="T19"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5" y="0"/>
                  <a:pt x="0" y="14"/>
                  <a:pt x="0" y="32"/>
                </a:cubicBezTo>
                <a:cubicBezTo>
                  <a:pt x="0" y="49"/>
                  <a:pt x="15" y="64"/>
                  <a:pt x="32" y="64"/>
                </a:cubicBezTo>
                <a:cubicBezTo>
                  <a:pt x="50" y="64"/>
                  <a:pt x="64" y="49"/>
                  <a:pt x="64" y="32"/>
                </a:cubicBezTo>
                <a:cubicBezTo>
                  <a:pt x="64" y="14"/>
                  <a:pt x="50" y="0"/>
                  <a:pt x="32" y="0"/>
                </a:cubicBezTo>
                <a:close/>
                <a:moveTo>
                  <a:pt x="51" y="47"/>
                </a:moveTo>
                <a:cubicBezTo>
                  <a:pt x="42" y="57"/>
                  <a:pt x="27" y="59"/>
                  <a:pt x="17" y="50"/>
                </a:cubicBezTo>
                <a:cubicBezTo>
                  <a:pt x="7" y="41"/>
                  <a:pt x="6" y="26"/>
                  <a:pt x="14" y="16"/>
                </a:cubicBezTo>
                <a:cubicBezTo>
                  <a:pt x="23" y="6"/>
                  <a:pt x="38" y="5"/>
                  <a:pt x="48" y="14"/>
                </a:cubicBezTo>
                <a:cubicBezTo>
                  <a:pt x="58" y="22"/>
                  <a:pt x="59" y="37"/>
                  <a:pt x="5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Freeform: Shape 26"/>
          <p:cNvSpPr>
            <a:spLocks/>
          </p:cNvSpPr>
          <p:nvPr/>
        </p:nvSpPr>
        <p:spPr bwMode="auto">
          <a:xfrm>
            <a:off x="6797086" y="2405122"/>
            <a:ext cx="42316" cy="4332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8" y="0"/>
                  <a:pt x="0" y="7"/>
                  <a:pt x="0" y="16"/>
                </a:cubicBezTo>
                <a:cubicBezTo>
                  <a:pt x="0" y="16"/>
                  <a:pt x="0" y="16"/>
                  <a:pt x="0" y="16"/>
                </a:cubicBezTo>
                <a:cubicBezTo>
                  <a:pt x="0" y="17"/>
                  <a:pt x="1" y="18"/>
                  <a:pt x="2" y="18"/>
                </a:cubicBezTo>
                <a:cubicBezTo>
                  <a:pt x="4" y="18"/>
                  <a:pt x="4" y="17"/>
                  <a:pt x="4" y="16"/>
                </a:cubicBezTo>
                <a:cubicBezTo>
                  <a:pt x="4" y="16"/>
                  <a:pt x="4" y="16"/>
                  <a:pt x="4" y="16"/>
                </a:cubicBezTo>
                <a:cubicBezTo>
                  <a:pt x="4" y="9"/>
                  <a:pt x="10" y="4"/>
                  <a:pt x="16" y="4"/>
                </a:cubicBezTo>
                <a:cubicBezTo>
                  <a:pt x="18" y="4"/>
                  <a:pt x="18" y="3"/>
                  <a:pt x="18" y="2"/>
                </a:cubicBezTo>
                <a:cubicBezTo>
                  <a:pt x="18" y="1"/>
                  <a:pt x="18"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Freeform: Shape 27"/>
          <p:cNvSpPr>
            <a:spLocks/>
          </p:cNvSpPr>
          <p:nvPr/>
        </p:nvSpPr>
        <p:spPr bwMode="auto">
          <a:xfrm>
            <a:off x="6682229" y="2300340"/>
            <a:ext cx="305279" cy="257926"/>
          </a:xfrm>
          <a:custGeom>
            <a:avLst/>
            <a:gdLst>
              <a:gd name="T0" fmla="*/ 118 w 128"/>
              <a:gd name="T1" fmla="*/ 24 h 108"/>
              <a:gd name="T2" fmla="*/ 101 w 128"/>
              <a:gd name="T3" fmla="*/ 21 h 108"/>
              <a:gd name="T4" fmla="*/ 96 w 128"/>
              <a:gd name="T5" fmla="*/ 7 h 108"/>
              <a:gd name="T6" fmla="*/ 84 w 128"/>
              <a:gd name="T7" fmla="*/ 0 h 108"/>
              <a:gd name="T8" fmla="*/ 44 w 128"/>
              <a:gd name="T9" fmla="*/ 0 h 108"/>
              <a:gd name="T10" fmla="*/ 33 w 128"/>
              <a:gd name="T11" fmla="*/ 7 h 108"/>
              <a:gd name="T12" fmla="*/ 28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2 w 128"/>
              <a:gd name="T41" fmla="*/ 32 h 108"/>
              <a:gd name="T42" fmla="*/ 34 w 128"/>
              <a:gd name="T43" fmla="*/ 28 h 108"/>
              <a:gd name="T44" fmla="*/ 41 w 128"/>
              <a:gd name="T45" fmla="*/ 10 h 108"/>
              <a:gd name="T46" fmla="*/ 44 w 128"/>
              <a:gd name="T47" fmla="*/ 8 h 108"/>
              <a:gd name="T48" fmla="*/ 84 w 128"/>
              <a:gd name="T49" fmla="*/ 8 h 108"/>
              <a:gd name="T50" fmla="*/ 88 w 128"/>
              <a:gd name="T51" fmla="*/ 10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6" y="7"/>
                  <a:pt x="96" y="7"/>
                  <a:pt x="96" y="7"/>
                </a:cubicBezTo>
                <a:cubicBezTo>
                  <a:pt x="94" y="3"/>
                  <a:pt x="89" y="0"/>
                  <a:pt x="84" y="0"/>
                </a:cubicBezTo>
                <a:cubicBezTo>
                  <a:pt x="44" y="0"/>
                  <a:pt x="44" y="0"/>
                  <a:pt x="44" y="0"/>
                </a:cubicBezTo>
                <a:cubicBezTo>
                  <a:pt x="40" y="0"/>
                  <a:pt x="35" y="3"/>
                  <a:pt x="33" y="7"/>
                </a:cubicBezTo>
                <a:cubicBezTo>
                  <a:pt x="28" y="21"/>
                  <a:pt x="28" y="21"/>
                  <a:pt x="28" y="21"/>
                </a:cubicBezTo>
                <a:cubicBezTo>
                  <a:pt x="10" y="24"/>
                  <a:pt x="10" y="24"/>
                  <a:pt x="10" y="24"/>
                </a:cubicBezTo>
                <a:cubicBezTo>
                  <a:pt x="5" y="25"/>
                  <a:pt x="0" y="30"/>
                  <a:pt x="0" y="36"/>
                </a:cubicBezTo>
                <a:cubicBezTo>
                  <a:pt x="0" y="96"/>
                  <a:pt x="0" y="96"/>
                  <a:pt x="0" y="96"/>
                </a:cubicBezTo>
                <a:cubicBezTo>
                  <a:pt x="0" y="102"/>
                  <a:pt x="6" y="108"/>
                  <a:pt x="12" y="108"/>
                </a:cubicBezTo>
                <a:cubicBezTo>
                  <a:pt x="116" y="108"/>
                  <a:pt x="116" y="108"/>
                  <a:pt x="116" y="108"/>
                </a:cubicBezTo>
                <a:cubicBezTo>
                  <a:pt x="123" y="108"/>
                  <a:pt x="128" y="102"/>
                  <a:pt x="128" y="96"/>
                </a:cubicBezTo>
                <a:cubicBezTo>
                  <a:pt x="128" y="36"/>
                  <a:pt x="128" y="36"/>
                  <a:pt x="128" y="36"/>
                </a:cubicBezTo>
                <a:cubicBezTo>
                  <a:pt x="128" y="30"/>
                  <a:pt x="124" y="25"/>
                  <a:pt x="118" y="24"/>
                </a:cubicBezTo>
                <a:close/>
                <a:moveTo>
                  <a:pt x="120" y="96"/>
                </a:moveTo>
                <a:cubicBezTo>
                  <a:pt x="120" y="98"/>
                  <a:pt x="119" y="100"/>
                  <a:pt x="116" y="100"/>
                </a:cubicBezTo>
                <a:cubicBezTo>
                  <a:pt x="12" y="100"/>
                  <a:pt x="12" y="100"/>
                  <a:pt x="12" y="100"/>
                </a:cubicBezTo>
                <a:cubicBezTo>
                  <a:pt x="10" y="100"/>
                  <a:pt x="8" y="98"/>
                  <a:pt x="8" y="96"/>
                </a:cubicBezTo>
                <a:cubicBezTo>
                  <a:pt x="8" y="36"/>
                  <a:pt x="8" y="36"/>
                  <a:pt x="8" y="36"/>
                </a:cubicBezTo>
                <a:cubicBezTo>
                  <a:pt x="8" y="34"/>
                  <a:pt x="10" y="32"/>
                  <a:pt x="12" y="32"/>
                </a:cubicBezTo>
                <a:cubicBezTo>
                  <a:pt x="34" y="28"/>
                  <a:pt x="34" y="28"/>
                  <a:pt x="34" y="28"/>
                </a:cubicBezTo>
                <a:cubicBezTo>
                  <a:pt x="41" y="10"/>
                  <a:pt x="41" y="10"/>
                  <a:pt x="41" y="10"/>
                </a:cubicBezTo>
                <a:cubicBezTo>
                  <a:pt x="41" y="9"/>
                  <a:pt x="43" y="8"/>
                  <a:pt x="44" y="8"/>
                </a:cubicBezTo>
                <a:cubicBezTo>
                  <a:pt x="84" y="8"/>
                  <a:pt x="84" y="8"/>
                  <a:pt x="84" y="8"/>
                </a:cubicBezTo>
                <a:cubicBezTo>
                  <a:pt x="86" y="8"/>
                  <a:pt x="88" y="9"/>
                  <a:pt x="88" y="10"/>
                </a:cubicBezTo>
                <a:cubicBezTo>
                  <a:pt x="95" y="28"/>
                  <a:pt x="95" y="28"/>
                  <a:pt x="95" y="28"/>
                </a:cubicBezTo>
                <a:cubicBezTo>
                  <a:pt x="117" y="32"/>
                  <a:pt x="117" y="32"/>
                  <a:pt x="117" y="32"/>
                </a:cubicBezTo>
                <a:cubicBezTo>
                  <a:pt x="119" y="32"/>
                  <a:pt x="120" y="34"/>
                  <a:pt x="120" y="36"/>
                </a:cubicBezTo>
                <a:lnTo>
                  <a:pt x="12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33"/>
          <p:cNvSpPr txBox="1"/>
          <p:nvPr/>
        </p:nvSpPr>
        <p:spPr>
          <a:xfrm>
            <a:off x="6275547" y="3320314"/>
            <a:ext cx="5556075" cy="3839698"/>
          </a:xfrm>
          <a:prstGeom prst="rect">
            <a:avLst/>
          </a:prstGeom>
        </p:spPr>
        <p:txBody>
          <a:bodyPr vert="horz" wrap="none" lIns="192000" rIns="192000">
            <a:normAutofit/>
          </a:bodyPr>
          <a:lstStyle/>
          <a:p>
            <a:r>
              <a:rPr lang="zh-CN" altLang="en-US" dirty="0"/>
              <a:t>比如背英语单词，不会看一次就记住了所有的单词，</a:t>
            </a:r>
            <a:endParaRPr lang="en-US" altLang="zh-CN" dirty="0"/>
          </a:p>
          <a:p>
            <a:r>
              <a:rPr lang="zh-CN" altLang="en-US" dirty="0"/>
              <a:t>应该是带着先前几次背过的单词，然后选择那些</a:t>
            </a:r>
            <a:endParaRPr lang="en-US" altLang="zh-CN" dirty="0"/>
          </a:p>
          <a:p>
            <a:r>
              <a:rPr lang="zh-CN" altLang="en-US" dirty="0"/>
              <a:t>背过但不熟的内容，或者没背过的单词来背。</a:t>
            </a:r>
          </a:p>
          <a:p>
            <a:r>
              <a:rPr lang="zh-CN" altLang="en-US" dirty="0"/>
              <a:t>深层双向</a:t>
            </a:r>
            <a:r>
              <a:rPr lang="en-US" altLang="zh-CN" dirty="0"/>
              <a:t>RNN</a:t>
            </a:r>
            <a:r>
              <a:rPr lang="zh-CN" altLang="en-US" dirty="0"/>
              <a:t>就是基于这样一个想法，它的输入有</a:t>
            </a:r>
            <a:endParaRPr lang="en-US" altLang="zh-CN" dirty="0"/>
          </a:p>
          <a:p>
            <a:r>
              <a:rPr lang="zh-CN" altLang="en-US" dirty="0"/>
              <a:t>两方面，前一时刻的隐藏层传过来的信息和当前时</a:t>
            </a:r>
            <a:endParaRPr lang="en-US" altLang="zh-CN" dirty="0"/>
          </a:p>
          <a:p>
            <a:r>
              <a:rPr lang="zh-CN" altLang="en-US" dirty="0"/>
              <a:t>刻上一隐藏层传过来的信息。</a:t>
            </a:r>
          </a:p>
        </p:txBody>
      </p:sp>
      <p:grpSp>
        <p:nvGrpSpPr>
          <p:cNvPr id="29" name="组合 28">
            <a:extLst>
              <a:ext uri="{FF2B5EF4-FFF2-40B4-BE49-F238E27FC236}">
                <a16:creationId xmlns:a16="http://schemas.microsoft.com/office/drawing/2014/main" id="{EE3549AD-82E9-48F0-BBAF-631191D19904}"/>
              </a:ext>
            </a:extLst>
          </p:cNvPr>
          <p:cNvGrpSpPr/>
          <p:nvPr/>
        </p:nvGrpSpPr>
        <p:grpSpPr>
          <a:xfrm>
            <a:off x="4656667" y="488673"/>
            <a:ext cx="2878667" cy="660074"/>
            <a:chOff x="4656667" y="488673"/>
            <a:chExt cx="2878667" cy="660074"/>
          </a:xfrm>
        </p:grpSpPr>
        <p:sp>
          <p:nvSpPr>
            <p:cNvPr id="30" name="椭圆 29">
              <a:extLst>
                <a:ext uri="{FF2B5EF4-FFF2-40B4-BE49-F238E27FC236}">
                  <a16:creationId xmlns:a16="http://schemas.microsoft.com/office/drawing/2014/main" id="{8FCEB322-6F8A-4A5D-AA19-0D1F9911F2C8}"/>
                </a:ext>
              </a:extLst>
            </p:cNvPr>
            <p:cNvSpPr/>
            <p:nvPr/>
          </p:nvSpPr>
          <p:spPr>
            <a:xfrm>
              <a:off x="5630422" y="1016122"/>
              <a:ext cx="132625" cy="132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1" name="椭圆 30">
              <a:extLst>
                <a:ext uri="{FF2B5EF4-FFF2-40B4-BE49-F238E27FC236}">
                  <a16:creationId xmlns:a16="http://schemas.microsoft.com/office/drawing/2014/main" id="{3F57BBF1-B9B8-4103-9E1E-1F9CC0329DA4}"/>
                </a:ext>
              </a:extLst>
            </p:cNvPr>
            <p:cNvSpPr/>
            <p:nvPr/>
          </p:nvSpPr>
          <p:spPr>
            <a:xfrm>
              <a:off x="5876280"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2" name="椭圆 31">
              <a:extLst>
                <a:ext uri="{FF2B5EF4-FFF2-40B4-BE49-F238E27FC236}">
                  <a16:creationId xmlns:a16="http://schemas.microsoft.com/office/drawing/2014/main" id="{BB24797F-E771-44EA-94BF-80A37B4C37B4}"/>
                </a:ext>
              </a:extLst>
            </p:cNvPr>
            <p:cNvSpPr/>
            <p:nvPr/>
          </p:nvSpPr>
          <p:spPr>
            <a:xfrm>
              <a:off x="6075913"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椭圆 32">
              <a:extLst>
                <a:ext uri="{FF2B5EF4-FFF2-40B4-BE49-F238E27FC236}">
                  <a16:creationId xmlns:a16="http://schemas.microsoft.com/office/drawing/2014/main" id="{1D907DDE-CF57-4ECA-952B-13EB035B4596}"/>
                </a:ext>
              </a:extLst>
            </p:cNvPr>
            <p:cNvSpPr/>
            <p:nvPr/>
          </p:nvSpPr>
          <p:spPr>
            <a:xfrm>
              <a:off x="6275547"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4" name="椭圆 33">
              <a:extLst>
                <a:ext uri="{FF2B5EF4-FFF2-40B4-BE49-F238E27FC236}">
                  <a16:creationId xmlns:a16="http://schemas.microsoft.com/office/drawing/2014/main" id="{29A6901C-5D93-454D-B8D0-6A0687A5C41D}"/>
                </a:ext>
              </a:extLst>
            </p:cNvPr>
            <p:cNvSpPr/>
            <p:nvPr/>
          </p:nvSpPr>
          <p:spPr>
            <a:xfrm>
              <a:off x="6475179"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TextBox 132">
              <a:extLst>
                <a:ext uri="{FF2B5EF4-FFF2-40B4-BE49-F238E27FC236}">
                  <a16:creationId xmlns:a16="http://schemas.microsoft.com/office/drawing/2014/main" id="{08C7B63E-8758-4D85-89EB-9397FAC9B386}"/>
                </a:ext>
              </a:extLst>
            </p:cNvPr>
            <p:cNvSpPr txBox="1"/>
            <p:nvPr/>
          </p:nvSpPr>
          <p:spPr>
            <a:xfrm>
              <a:off x="4656667" y="488673"/>
              <a:ext cx="2878667" cy="5027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添加标题</a:t>
              </a:r>
            </a:p>
          </p:txBody>
        </p:sp>
      </p:grpSp>
      <p:grpSp>
        <p:nvGrpSpPr>
          <p:cNvPr id="36" name="组合 35">
            <a:extLst>
              <a:ext uri="{FF2B5EF4-FFF2-40B4-BE49-F238E27FC236}">
                <a16:creationId xmlns:a16="http://schemas.microsoft.com/office/drawing/2014/main" id="{5829B31A-F6A4-4B1C-BFA4-2EF301196FF7}"/>
              </a:ext>
            </a:extLst>
          </p:cNvPr>
          <p:cNvGrpSpPr/>
          <p:nvPr/>
        </p:nvGrpSpPr>
        <p:grpSpPr>
          <a:xfrm>
            <a:off x="290945" y="300881"/>
            <a:ext cx="11898851" cy="492314"/>
            <a:chOff x="917458" y="481653"/>
            <a:chExt cx="11901605" cy="492428"/>
          </a:xfrm>
        </p:grpSpPr>
        <p:sp>
          <p:nvSpPr>
            <p:cNvPr id="37" name="矩形 36">
              <a:extLst>
                <a:ext uri="{FF2B5EF4-FFF2-40B4-BE49-F238E27FC236}">
                  <a16:creationId xmlns:a16="http://schemas.microsoft.com/office/drawing/2014/main" id="{82673C44-F51C-4DF8-A2F5-2CE1EE5A95CC}"/>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8">
              <a:extLst>
                <a:ext uri="{FF2B5EF4-FFF2-40B4-BE49-F238E27FC236}">
                  <a16:creationId xmlns:a16="http://schemas.microsoft.com/office/drawing/2014/main" id="{18037E83-55DD-4990-AB33-A070EF89AD9F}"/>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神经网络</a:t>
              </a:r>
            </a:p>
          </p:txBody>
        </p:sp>
      </p:grpSp>
      <p:sp>
        <p:nvSpPr>
          <p:cNvPr id="43" name="TextBox 8">
            <a:extLst>
              <a:ext uri="{FF2B5EF4-FFF2-40B4-BE49-F238E27FC236}">
                <a16:creationId xmlns:a16="http://schemas.microsoft.com/office/drawing/2014/main" id="{44B67ADD-888C-48BA-923D-84F6588704AA}"/>
              </a:ext>
            </a:extLst>
          </p:cNvPr>
          <p:cNvSpPr txBox="1">
            <a:spLocks noChangeArrowheads="1"/>
          </p:cNvSpPr>
          <p:nvPr/>
        </p:nvSpPr>
        <p:spPr bwMode="auto">
          <a:xfrm>
            <a:off x="460283" y="84885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Artificial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pic>
        <p:nvPicPr>
          <p:cNvPr id="3" name="图片 2">
            <a:extLst>
              <a:ext uri="{FF2B5EF4-FFF2-40B4-BE49-F238E27FC236}">
                <a16:creationId xmlns:a16="http://schemas.microsoft.com/office/drawing/2014/main" id="{7C3BABA5-4D1F-45BD-ABF2-21C3C6DEF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782" y="2300340"/>
            <a:ext cx="4655621" cy="3651502"/>
          </a:xfrm>
          <a:prstGeom prst="rect">
            <a:avLst/>
          </a:prstGeom>
        </p:spPr>
      </p:pic>
    </p:spTree>
    <p:extLst>
      <p:ext uri="{BB962C8B-B14F-4D97-AF65-F5344CB8AC3E}">
        <p14:creationId xmlns:p14="http://schemas.microsoft.com/office/powerpoint/2010/main" val="468383785"/>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809386-3C28-41D1-9BB4-215BBF61BFDF}"/>
              </a:ext>
            </a:extLst>
          </p:cNvPr>
          <p:cNvPicPr>
            <a:picLocks noChangeAspect="1"/>
          </p:cNvPicPr>
          <p:nvPr/>
        </p:nvPicPr>
        <p:blipFill rotWithShape="1">
          <a:blip r:embed="rId5">
            <a:extLst>
              <a:ext uri="{28A0092B-C50C-407E-A947-70E740481C1C}">
                <a14:useLocalDpi xmlns:a14="http://schemas.microsoft.com/office/drawing/2010/main" val="0"/>
              </a:ext>
            </a:extLst>
          </a:blip>
          <a:srcRect t="-149" r="24798" b="149"/>
          <a:stretch/>
        </p:blipFill>
        <p:spPr>
          <a:xfrm rot="16200000">
            <a:off x="2648843" y="-2667000"/>
            <a:ext cx="6858000" cy="12192000"/>
          </a:xfrm>
          <a:prstGeom prst="rect">
            <a:avLst/>
          </a:prstGeom>
        </p:spPr>
      </p:pic>
      <p:pic>
        <p:nvPicPr>
          <p:cNvPr id="3" name="图片 2">
            <a:extLst>
              <a:ext uri="{FF2B5EF4-FFF2-40B4-BE49-F238E27FC236}">
                <a16:creationId xmlns:a16="http://schemas.microsoft.com/office/drawing/2014/main" id="{67A83270-BDED-6D4B-93EC-C52C7F244675}"/>
              </a:ext>
            </a:extLst>
          </p:cNvPr>
          <p:cNvPicPr>
            <a:picLocks noChangeAspect="1"/>
          </p:cNvPicPr>
          <p:nvPr/>
        </p:nvPicPr>
        <p:blipFill>
          <a:blip r:embed="rId6"/>
          <a:stretch>
            <a:fillRect/>
          </a:stretch>
        </p:blipFill>
        <p:spPr>
          <a:xfrm>
            <a:off x="2844084" y="902595"/>
            <a:ext cx="7276563" cy="5052810"/>
          </a:xfrm>
          <a:prstGeom prst="rect">
            <a:avLst/>
          </a:prstGeom>
        </p:spPr>
      </p:pic>
      <p:sp>
        <p:nvSpPr>
          <p:cNvPr id="4" name="椭圆 3">
            <a:extLst>
              <a:ext uri="{FF2B5EF4-FFF2-40B4-BE49-F238E27FC236}">
                <a16:creationId xmlns:a16="http://schemas.microsoft.com/office/drawing/2014/main" id="{C39DA7B7-7A65-FE4A-BD31-A0D4FED11702}"/>
              </a:ext>
            </a:extLst>
          </p:cNvPr>
          <p:cNvSpPr/>
          <p:nvPr/>
        </p:nvSpPr>
        <p:spPr>
          <a:xfrm>
            <a:off x="1478927" y="1910367"/>
            <a:ext cx="2962138" cy="29621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PA-文本框 4">
            <a:extLst>
              <a:ext uri="{FF2B5EF4-FFF2-40B4-BE49-F238E27FC236}">
                <a16:creationId xmlns:a16="http://schemas.microsoft.com/office/drawing/2014/main" id="{702702F8-CD16-914D-B4F3-EF704E47EE59}"/>
              </a:ext>
            </a:extLst>
          </p:cNvPr>
          <p:cNvSpPr txBox="1"/>
          <p:nvPr>
            <p:custDataLst>
              <p:tags r:id="rId1"/>
            </p:custDataLst>
          </p:nvPr>
        </p:nvSpPr>
        <p:spPr>
          <a:xfrm>
            <a:off x="2184063" y="2575121"/>
            <a:ext cx="1529469" cy="1107996"/>
          </a:xfrm>
          <a:prstGeom prst="rect">
            <a:avLst/>
          </a:prstGeom>
          <a:noFill/>
        </p:spPr>
        <p:txBody>
          <a:bodyPr wrap="square" rtlCol="0">
            <a:spAutoFit/>
          </a:bodyPr>
          <a:lstStyle/>
          <a:p>
            <a:pPr algn="ctr"/>
            <a:r>
              <a:rPr lang="en-US" altLang="zh-CN"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02</a:t>
            </a:r>
            <a:endParaRPr lang="zh-CN" altLang="en-US"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PA-文本框 5">
            <a:extLst>
              <a:ext uri="{FF2B5EF4-FFF2-40B4-BE49-F238E27FC236}">
                <a16:creationId xmlns:a16="http://schemas.microsoft.com/office/drawing/2014/main" id="{D6492893-F581-3D42-9E87-A90AC0E060E1}"/>
              </a:ext>
            </a:extLst>
          </p:cNvPr>
          <p:cNvSpPr txBox="1"/>
          <p:nvPr>
            <p:custDataLst>
              <p:tags r:id="rId2"/>
            </p:custDataLst>
          </p:nvPr>
        </p:nvSpPr>
        <p:spPr>
          <a:xfrm>
            <a:off x="2379511" y="3633462"/>
            <a:ext cx="1138571" cy="461665"/>
          </a:xfrm>
          <a:prstGeom prst="rect">
            <a:avLst/>
          </a:prstGeom>
          <a:noFill/>
        </p:spPr>
        <p:txBody>
          <a:bodyPr wrap="square" rtlCol="0">
            <a:spAutoFit/>
          </a:bodyPr>
          <a:lstStyle/>
          <a:p>
            <a:pPr algn="dist"/>
            <a:r>
              <a:rPr lang="en-US" altLang="zh-CN" sz="2400">
                <a:solidFill>
                  <a:srgbClr val="36A7BC"/>
                </a:solidFill>
                <a:latin typeface="FZHei-B01S" panose="02010601030101010101" pitchFamily="2" charset="-122"/>
                <a:ea typeface="FZHei-B01S" panose="02010601030101010101" pitchFamily="2" charset="-122"/>
                <a:sym typeface="FZHei-B01S" panose="02010601030101010101" pitchFamily="2" charset="-122"/>
              </a:rPr>
              <a:t>PART</a:t>
            </a:r>
            <a:endParaRPr lang="zh-CN" alt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a:extLst>
              <a:ext uri="{FF2B5EF4-FFF2-40B4-BE49-F238E27FC236}">
                <a16:creationId xmlns:a16="http://schemas.microsoft.com/office/drawing/2014/main" id="{5DD83363-A6EF-A447-9AC3-7E5DC69E520B}"/>
              </a:ext>
            </a:extLst>
          </p:cNvPr>
          <p:cNvSpPr txBox="1"/>
          <p:nvPr/>
        </p:nvSpPr>
        <p:spPr>
          <a:xfrm>
            <a:off x="4701387" y="2185697"/>
            <a:ext cx="6197008" cy="707886"/>
          </a:xfrm>
          <a:prstGeom prst="rect">
            <a:avLst/>
          </a:prstGeom>
          <a:noFill/>
        </p:spPr>
        <p:txBody>
          <a:bodyPr wrap="square" rtlCol="0">
            <a:spAutoFit/>
          </a:bodyPr>
          <a:lstStyle/>
          <a:p>
            <a:r>
              <a:rPr lang="zh-CN" altLang="en-US" sz="4000" b="1" dirty="0">
                <a:solidFill>
                  <a:srgbClr val="36A7BC"/>
                </a:solidFill>
                <a:latin typeface="FZHei-B01S" panose="02010601030101010101" pitchFamily="2" charset="-122"/>
                <a:ea typeface="FZHei-B01S" panose="02010601030101010101" pitchFamily="2" charset="-122"/>
                <a:sym typeface="FZHei-B01S" panose="02010601030101010101" pitchFamily="2" charset="-122"/>
              </a:rPr>
              <a:t>自然语言处理</a:t>
            </a:r>
          </a:p>
        </p:txBody>
      </p:sp>
      <p:sp>
        <p:nvSpPr>
          <p:cNvPr id="8" name="文本框 7">
            <a:extLst>
              <a:ext uri="{FF2B5EF4-FFF2-40B4-BE49-F238E27FC236}">
                <a16:creationId xmlns:a16="http://schemas.microsoft.com/office/drawing/2014/main" id="{08EB8649-A0A7-124E-9D84-971FE7293CF4}"/>
              </a:ext>
            </a:extLst>
          </p:cNvPr>
          <p:cNvSpPr txBox="1"/>
          <p:nvPr/>
        </p:nvSpPr>
        <p:spPr>
          <a:xfrm>
            <a:off x="4740024" y="2950130"/>
            <a:ext cx="4394215" cy="307777"/>
          </a:xfrm>
          <a:prstGeom prst="rect">
            <a:avLst/>
          </a:prstGeom>
          <a:noFill/>
        </p:spPr>
        <p:txBody>
          <a:bodyPr wrap="square" rtlCol="0">
            <a:spAutoFit/>
          </a:bodyPr>
          <a:lstStyle/>
          <a:p>
            <a:r>
              <a:rPr lang="en-US" altLang="zh-CN"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NLP</a:t>
            </a:r>
            <a:endParaRPr lang="zh-CN" altLang="en-US"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39260229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3E9FF1E-2086-427E-B363-09F90B279098}"/>
              </a:ext>
            </a:extLst>
          </p:cNvPr>
          <p:cNvGrpSpPr/>
          <p:nvPr/>
        </p:nvGrpSpPr>
        <p:grpSpPr>
          <a:xfrm>
            <a:off x="593170" y="5012727"/>
            <a:ext cx="5349429" cy="990577"/>
            <a:chOff x="847" y="5395718"/>
            <a:chExt cx="6095153" cy="1122446"/>
          </a:xfrm>
        </p:grpSpPr>
        <p:sp>
          <p:nvSpPr>
            <p:cNvPr id="7" name="矩形 16">
              <a:extLst>
                <a:ext uri="{FF2B5EF4-FFF2-40B4-BE49-F238E27FC236}">
                  <a16:creationId xmlns:a16="http://schemas.microsoft.com/office/drawing/2014/main" id="{8AB2E1AE-CA28-4E56-B4A9-9D4A8E229F68}"/>
                </a:ext>
              </a:extLst>
            </p:cNvPr>
            <p:cNvSpPr>
              <a:spLocks noChangeArrowheads="1"/>
            </p:cNvSpPr>
            <p:nvPr/>
          </p:nvSpPr>
          <p:spPr bwMode="auto">
            <a:xfrm>
              <a:off x="847" y="5395718"/>
              <a:ext cx="6095153" cy="112244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endParaRPr kumimoji="0" lang="zh-CN" altLang="en-US" sz="1800" b="0" i="0" u="none" strike="noStrike" kern="1200" cap="none" spc="0" normalizeH="0" baseline="0" noProof="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文本框 34">
              <a:extLst>
                <a:ext uri="{FF2B5EF4-FFF2-40B4-BE49-F238E27FC236}">
                  <a16:creationId xmlns:a16="http://schemas.microsoft.com/office/drawing/2014/main" id="{7FB88571-2CCD-4AF5-9EBA-7E644384F11E}"/>
                </a:ext>
              </a:extLst>
            </p:cNvPr>
            <p:cNvSpPr txBox="1">
              <a:spLocks noChangeArrowheads="1"/>
            </p:cNvSpPr>
            <p:nvPr/>
          </p:nvSpPr>
          <p:spPr bwMode="auto">
            <a:xfrm>
              <a:off x="943763" y="5622032"/>
              <a:ext cx="4209319" cy="66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lvl="0" defTabSz="866284">
                <a:lnSpc>
                  <a:spcPct val="120000"/>
                </a:lnSpc>
                <a:defRPr/>
              </a:pPr>
              <a:r>
                <a:rPr lang="zh-CN" altLang="en-US" sz="1400" dirty="0">
                  <a:solidFill>
                    <a:schemeClr val="bg1"/>
                  </a:solidFill>
                  <a:ea typeface="FZHei-B01S" panose="02010601030101010101" pitchFamily="2" charset="-122"/>
                </a:rPr>
                <a:t>研究能实现人与</a:t>
              </a:r>
              <a:r>
                <a:rPr lang="zh-CN" altLang="en-US" sz="1400" dirty="0">
                  <a:solidFill>
                    <a:schemeClr val="bg1"/>
                  </a:solidFill>
                  <a:ea typeface="FZHei-B01S" panose="02010601030101010101" pitchFamily="2" charset="-122"/>
                  <a:hlinkClick r:id="rId3">
                    <a:extLst>
                      <a:ext uri="{A12FA001-AC4F-418D-AE19-62706E023703}">
                        <ahyp:hlinkClr xmlns:ahyp="http://schemas.microsoft.com/office/drawing/2018/hyperlinkcolor" val="tx"/>
                      </a:ext>
                    </a:extLst>
                  </a:hlinkClick>
                </a:rPr>
                <a:t>计算机</a:t>
              </a:r>
              <a:r>
                <a:rPr lang="zh-CN" altLang="en-US" sz="1400" dirty="0">
                  <a:solidFill>
                    <a:schemeClr val="bg1"/>
                  </a:solidFill>
                  <a:ea typeface="FZHei-B01S" panose="02010601030101010101" pitchFamily="2" charset="-122"/>
                </a:rPr>
                <a:t>之间用自然语言进行有效通信的各种理论和方法。</a:t>
              </a:r>
              <a:endParaRPr lang="zh-CN" altLang="en-US" sz="1400" dirty="0">
                <a:solidFill>
                  <a:schemeClr val="bg1"/>
                </a:solidFill>
                <a:ea typeface="FZHei-B01S" panose="02010601030101010101" pitchFamily="2" charset="-122"/>
                <a:sym typeface="FZHei-B01S" panose="02010601030101010101" pitchFamily="2" charset="-122"/>
              </a:endParaRPr>
            </a:p>
          </p:txBody>
        </p:sp>
      </p:grpSp>
      <p:grpSp>
        <p:nvGrpSpPr>
          <p:cNvPr id="15" name="组合 14">
            <a:extLst>
              <a:ext uri="{FF2B5EF4-FFF2-40B4-BE49-F238E27FC236}">
                <a16:creationId xmlns:a16="http://schemas.microsoft.com/office/drawing/2014/main" id="{577F7F59-9A78-461F-AAE0-7A62D5388091}"/>
              </a:ext>
            </a:extLst>
          </p:cNvPr>
          <p:cNvGrpSpPr/>
          <p:nvPr/>
        </p:nvGrpSpPr>
        <p:grpSpPr>
          <a:xfrm>
            <a:off x="6347145" y="1764947"/>
            <a:ext cx="5349053" cy="4225918"/>
            <a:chOff x="5094699" y="1798555"/>
            <a:chExt cx="6570783" cy="4721785"/>
          </a:xfrm>
        </p:grpSpPr>
        <p:cxnSp>
          <p:nvCxnSpPr>
            <p:cNvPr id="16" name="直接连接符 84">
              <a:extLst>
                <a:ext uri="{FF2B5EF4-FFF2-40B4-BE49-F238E27FC236}">
                  <a16:creationId xmlns:a16="http://schemas.microsoft.com/office/drawing/2014/main" id="{BEF938F6-BC31-4401-ADC9-AF4AA94324E8}"/>
                </a:ext>
              </a:extLst>
            </p:cNvPr>
            <p:cNvCxnSpPr/>
            <p:nvPr/>
          </p:nvCxnSpPr>
          <p:spPr>
            <a:xfrm flipH="1">
              <a:off x="5295045" y="3591013"/>
              <a:ext cx="6370437" cy="1"/>
            </a:xfrm>
            <a:prstGeom prst="line">
              <a:avLst/>
            </a:prstGeom>
            <a:ln w="25400">
              <a:solidFill>
                <a:schemeClr val="accent2"/>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85">
              <a:extLst>
                <a:ext uri="{FF2B5EF4-FFF2-40B4-BE49-F238E27FC236}">
                  <a16:creationId xmlns:a16="http://schemas.microsoft.com/office/drawing/2014/main" id="{02C41E84-79F8-4279-AD76-82B702CC9AD1}"/>
                </a:ext>
              </a:extLst>
            </p:cNvPr>
            <p:cNvCxnSpPr/>
            <p:nvPr/>
          </p:nvCxnSpPr>
          <p:spPr>
            <a:xfrm flipH="1">
              <a:off x="5295045" y="4937896"/>
              <a:ext cx="6370437" cy="1"/>
            </a:xfrm>
            <a:prstGeom prst="line">
              <a:avLst/>
            </a:prstGeom>
            <a:ln w="25400">
              <a:solidFill>
                <a:schemeClr val="accent2"/>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8" name="直接连接符 87">
              <a:extLst>
                <a:ext uri="{FF2B5EF4-FFF2-40B4-BE49-F238E27FC236}">
                  <a16:creationId xmlns:a16="http://schemas.microsoft.com/office/drawing/2014/main" id="{0E5023A3-643C-42C7-AB83-B084ABB8C11C}"/>
                </a:ext>
              </a:extLst>
            </p:cNvPr>
            <p:cNvCxnSpPr/>
            <p:nvPr/>
          </p:nvCxnSpPr>
          <p:spPr>
            <a:xfrm flipH="1" flipV="1">
              <a:off x="5094699" y="1798555"/>
              <a:ext cx="1" cy="4721785"/>
            </a:xfrm>
            <a:prstGeom prst="line">
              <a:avLst/>
            </a:prstGeom>
            <a:ln w="25400">
              <a:solidFill>
                <a:schemeClr val="accent4">
                  <a:lumMod val="100000"/>
                </a:schemeClr>
              </a:solidFill>
              <a:prstDash val="sysDot"/>
              <a:headEnd type="none"/>
            </a:ln>
          </p:spPr>
          <p:style>
            <a:lnRef idx="1">
              <a:schemeClr val="accent1"/>
            </a:lnRef>
            <a:fillRef idx="0">
              <a:schemeClr val="accent1"/>
            </a:fillRef>
            <a:effectRef idx="0">
              <a:schemeClr val="accent1"/>
            </a:effectRef>
            <a:fontRef idx="minor">
              <a:schemeClr val="tx1"/>
            </a:fontRef>
          </p:style>
        </p:cxnSp>
        <p:sp>
          <p:nvSpPr>
            <p:cNvPr id="19" name="文本框 5">
              <a:extLst>
                <a:ext uri="{FF2B5EF4-FFF2-40B4-BE49-F238E27FC236}">
                  <a16:creationId xmlns:a16="http://schemas.microsoft.com/office/drawing/2014/main" id="{7E395FAE-FA05-4FB6-88D0-C48474BCA745}"/>
                </a:ext>
              </a:extLst>
            </p:cNvPr>
            <p:cNvSpPr txBox="1"/>
            <p:nvPr/>
          </p:nvSpPr>
          <p:spPr>
            <a:xfrm>
              <a:off x="5299426" y="2241495"/>
              <a:ext cx="1928118" cy="1031502"/>
            </a:xfrm>
            <a:prstGeom prst="rect">
              <a:avLst/>
            </a:prstGeom>
            <a:noFill/>
          </p:spPr>
          <p:txBody>
            <a:bodyPr wrap="none" lIns="91418" tIns="45708" rIns="91418" bIns="45708" rtlCol="0">
              <a:spAutoFit/>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kumimoji="0" lang="zh-CN" altLang="en-US" sz="5399" b="1" i="0" u="none" strike="noStrike" kern="1200" cap="none" spc="0" normalizeH="0" baseline="0" noProof="0" dirty="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rPr>
                <a:t>边界</a:t>
              </a:r>
            </a:p>
          </p:txBody>
        </p:sp>
        <p:sp>
          <p:nvSpPr>
            <p:cNvPr id="21" name="文本框 6">
              <a:extLst>
                <a:ext uri="{FF2B5EF4-FFF2-40B4-BE49-F238E27FC236}">
                  <a16:creationId xmlns:a16="http://schemas.microsoft.com/office/drawing/2014/main" id="{F291D13A-85A7-44B4-9410-1E62F626210C}"/>
                </a:ext>
              </a:extLst>
            </p:cNvPr>
            <p:cNvSpPr txBox="1"/>
            <p:nvPr/>
          </p:nvSpPr>
          <p:spPr>
            <a:xfrm>
              <a:off x="5299426" y="3690299"/>
              <a:ext cx="2778782" cy="1031502"/>
            </a:xfrm>
            <a:prstGeom prst="rect">
              <a:avLst/>
            </a:prstGeom>
            <a:noFill/>
          </p:spPr>
          <p:txBody>
            <a:bodyPr wrap="none" lIns="91418" tIns="45708" rIns="91418" bIns="45708" rtlCol="0">
              <a:spAutoFit/>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kumimoji="0" lang="zh-CN" altLang="en-US" sz="5399" b="1" i="0" u="none" strike="noStrike" kern="1200" cap="none" spc="0" normalizeH="0" baseline="0" noProof="0" dirty="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rPr>
                <a:t>歧义性</a:t>
              </a:r>
            </a:p>
          </p:txBody>
        </p:sp>
        <p:sp>
          <p:nvSpPr>
            <p:cNvPr id="23" name="文本框 7">
              <a:extLst>
                <a:ext uri="{FF2B5EF4-FFF2-40B4-BE49-F238E27FC236}">
                  <a16:creationId xmlns:a16="http://schemas.microsoft.com/office/drawing/2014/main" id="{8DD54090-20AA-46B0-B9CB-E026B97E3865}"/>
                </a:ext>
              </a:extLst>
            </p:cNvPr>
            <p:cNvSpPr txBox="1"/>
            <p:nvPr/>
          </p:nvSpPr>
          <p:spPr>
            <a:xfrm>
              <a:off x="5299426" y="5023326"/>
              <a:ext cx="4480112" cy="1031502"/>
            </a:xfrm>
            <a:prstGeom prst="rect">
              <a:avLst/>
            </a:prstGeom>
            <a:noFill/>
          </p:spPr>
          <p:txBody>
            <a:bodyPr wrap="none" lIns="91418" tIns="45708" rIns="91418" bIns="45708" rtlCol="0">
              <a:spAutoFit/>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kumimoji="0" lang="zh-CN" altLang="en-US" sz="5399" b="1" i="0" u="none" strike="noStrike" kern="1200" cap="none" spc="0" normalizeH="0" baseline="0" noProof="0" dirty="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rPr>
                <a:t>输入不规范</a:t>
              </a:r>
            </a:p>
          </p:txBody>
        </p:sp>
      </p:grpSp>
      <p:grpSp>
        <p:nvGrpSpPr>
          <p:cNvPr id="29" name="组合 28">
            <a:extLst>
              <a:ext uri="{FF2B5EF4-FFF2-40B4-BE49-F238E27FC236}">
                <a16:creationId xmlns:a16="http://schemas.microsoft.com/office/drawing/2014/main" id="{AAEAC03F-D90B-470D-9063-702A925B5FC2}"/>
              </a:ext>
            </a:extLst>
          </p:cNvPr>
          <p:cNvGrpSpPr/>
          <p:nvPr/>
        </p:nvGrpSpPr>
        <p:grpSpPr>
          <a:xfrm>
            <a:off x="290945" y="300881"/>
            <a:ext cx="11898851" cy="748027"/>
            <a:chOff x="917458" y="481653"/>
            <a:chExt cx="11901605" cy="748200"/>
          </a:xfrm>
        </p:grpSpPr>
        <p:sp>
          <p:nvSpPr>
            <p:cNvPr id="30" name="矩形 29">
              <a:extLst>
                <a:ext uri="{FF2B5EF4-FFF2-40B4-BE49-F238E27FC236}">
                  <a16:creationId xmlns:a16="http://schemas.microsoft.com/office/drawing/2014/main" id="{AF6A1D91-4945-4423-8089-DD8365D3EDC9}"/>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8">
              <a:extLst>
                <a:ext uri="{FF2B5EF4-FFF2-40B4-BE49-F238E27FC236}">
                  <a16:creationId xmlns:a16="http://schemas.microsoft.com/office/drawing/2014/main" id="{D16E2C77-B6F3-4FA0-997C-3E187615E0FB}"/>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自然语言处理</a:t>
              </a:r>
            </a:p>
          </p:txBody>
        </p:sp>
        <p:sp>
          <p:nvSpPr>
            <p:cNvPr id="32" name="TextBox 8">
              <a:extLst>
                <a:ext uri="{FF2B5EF4-FFF2-40B4-BE49-F238E27FC236}">
                  <a16:creationId xmlns:a16="http://schemas.microsoft.com/office/drawing/2014/main" id="{FFD24722-E5B5-43D0-8489-86F7142E27FF}"/>
                </a:ext>
              </a:extLst>
            </p:cNvPr>
            <p:cNvSpPr txBox="1">
              <a:spLocks noChangeArrowheads="1"/>
            </p:cNvSpPr>
            <p:nvPr/>
          </p:nvSpPr>
          <p:spPr bwMode="auto">
            <a:xfrm>
              <a:off x="1086835" y="1029752"/>
              <a:ext cx="3255323" cy="200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Natural Language Processing</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3" name="图片 2">
            <a:extLst>
              <a:ext uri="{FF2B5EF4-FFF2-40B4-BE49-F238E27FC236}">
                <a16:creationId xmlns:a16="http://schemas.microsoft.com/office/drawing/2014/main" id="{F69C3FDE-397E-4E5F-BA75-6F186944F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73" y="1428166"/>
            <a:ext cx="5349426" cy="3584115"/>
          </a:xfrm>
          <a:prstGeom prst="rect">
            <a:avLst/>
          </a:prstGeom>
        </p:spPr>
      </p:pic>
      <p:sp>
        <p:nvSpPr>
          <p:cNvPr id="4" name="文本框 3">
            <a:extLst>
              <a:ext uri="{FF2B5EF4-FFF2-40B4-BE49-F238E27FC236}">
                <a16:creationId xmlns:a16="http://schemas.microsoft.com/office/drawing/2014/main" id="{596BA654-6CC6-49FD-8034-E2162CDB4962}"/>
              </a:ext>
            </a:extLst>
          </p:cNvPr>
          <p:cNvSpPr txBox="1"/>
          <p:nvPr/>
        </p:nvSpPr>
        <p:spPr>
          <a:xfrm>
            <a:off x="8250082" y="2622959"/>
            <a:ext cx="2954655" cy="369332"/>
          </a:xfrm>
          <a:prstGeom prst="rect">
            <a:avLst/>
          </a:prstGeom>
          <a:noFill/>
        </p:spPr>
        <p:txBody>
          <a:bodyPr wrap="none" rtlCol="0">
            <a:spAutoFit/>
          </a:bodyPr>
          <a:lstStyle/>
          <a:p>
            <a:r>
              <a:rPr lang="zh-CN" altLang="en-US" dirty="0">
                <a:solidFill>
                  <a:schemeClr val="accent1">
                    <a:lumMod val="75000"/>
                  </a:schemeClr>
                </a:solidFill>
              </a:rPr>
              <a:t>词与词之间是连贯无边界的</a:t>
            </a:r>
          </a:p>
        </p:txBody>
      </p:sp>
      <p:sp>
        <p:nvSpPr>
          <p:cNvPr id="33" name="文本框 32">
            <a:extLst>
              <a:ext uri="{FF2B5EF4-FFF2-40B4-BE49-F238E27FC236}">
                <a16:creationId xmlns:a16="http://schemas.microsoft.com/office/drawing/2014/main" id="{61350FD2-65BE-45F4-BBDF-6CEDBE839668}"/>
              </a:ext>
            </a:extLst>
          </p:cNvPr>
          <p:cNvSpPr txBox="1"/>
          <p:nvPr/>
        </p:nvSpPr>
        <p:spPr>
          <a:xfrm>
            <a:off x="8942579" y="3923906"/>
            <a:ext cx="1107996" cy="369332"/>
          </a:xfrm>
          <a:prstGeom prst="rect">
            <a:avLst/>
          </a:prstGeom>
          <a:noFill/>
        </p:spPr>
        <p:txBody>
          <a:bodyPr wrap="none" rtlCol="0">
            <a:spAutoFit/>
          </a:bodyPr>
          <a:lstStyle/>
          <a:p>
            <a:r>
              <a:rPr lang="zh-CN" altLang="en-US" dirty="0">
                <a:solidFill>
                  <a:schemeClr val="accent1">
                    <a:lumMod val="75000"/>
                  </a:schemeClr>
                </a:solidFill>
              </a:rPr>
              <a:t>一词多义</a:t>
            </a:r>
          </a:p>
        </p:txBody>
      </p:sp>
    </p:spTree>
    <p:extLst>
      <p:ext uri="{BB962C8B-B14F-4D97-AF65-F5344CB8AC3E}">
        <p14:creationId xmlns:p14="http://schemas.microsoft.com/office/powerpoint/2010/main" val="3613371757"/>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0846AB-878C-4AE0-BD0C-B9D61B95B8C9}"/>
              </a:ext>
            </a:extLst>
          </p:cNvPr>
          <p:cNvGrpSpPr/>
          <p:nvPr/>
        </p:nvGrpSpPr>
        <p:grpSpPr>
          <a:xfrm>
            <a:off x="3995388" y="2180426"/>
            <a:ext cx="4122681" cy="3251436"/>
            <a:chOff x="3995388" y="2180426"/>
            <a:chExt cx="4122681" cy="3251436"/>
          </a:xfrm>
        </p:grpSpPr>
        <p:grpSp>
          <p:nvGrpSpPr>
            <p:cNvPr id="18" name="Group 24"/>
            <p:cNvGrpSpPr/>
            <p:nvPr/>
          </p:nvGrpSpPr>
          <p:grpSpPr>
            <a:xfrm rot="9900000">
              <a:off x="7216518" y="4641924"/>
              <a:ext cx="901551" cy="770773"/>
              <a:chOff x="2208213" y="4308475"/>
              <a:chExt cx="1313851" cy="1123184"/>
            </a:xfrm>
            <a:solidFill>
              <a:schemeClr val="accent4"/>
            </a:solidFill>
          </p:grpSpPr>
          <p:sp>
            <p:nvSpPr>
              <p:cNvPr id="19" name="Oval 18"/>
              <p:cNvSpPr>
                <a:spLocks noChangeArrowheads="1"/>
              </p:cNvSpPr>
              <p:nvPr/>
            </p:nvSpPr>
            <p:spPr bwMode="auto">
              <a:xfrm>
                <a:off x="2208213" y="4308475"/>
                <a:ext cx="885825" cy="889000"/>
              </a:xfrm>
              <a:prstGeom prst="ellipse">
                <a:avLst/>
              </a:pr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sp>
            <p:nvSpPr>
              <p:cNvPr id="2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1" name="Group 21"/>
            <p:cNvGrpSpPr/>
            <p:nvPr/>
          </p:nvGrpSpPr>
          <p:grpSpPr>
            <a:xfrm rot="17100000">
              <a:off x="3958249" y="4595694"/>
              <a:ext cx="901620" cy="770715"/>
              <a:chOff x="2208213" y="4308475"/>
              <a:chExt cx="1313851" cy="1123184"/>
            </a:xfrm>
            <a:solidFill>
              <a:schemeClr val="accent3"/>
            </a:solidFill>
          </p:grpSpPr>
          <p:sp>
            <p:nvSpPr>
              <p:cNvPr id="22" name="Oval 18"/>
              <p:cNvSpPr>
                <a:spLocks noChangeArrowheads="1"/>
              </p:cNvSpPr>
              <p:nvPr/>
            </p:nvSpPr>
            <p:spPr bwMode="auto">
              <a:xfrm>
                <a:off x="2208213" y="4308475"/>
                <a:ext cx="885825" cy="889000"/>
              </a:xfrm>
              <a:prstGeom prst="ellipse">
                <a:avLst/>
              </a:pr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sp>
            <p:nvSpPr>
              <p:cNvPr id="2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4" name="Group 18"/>
            <p:cNvGrpSpPr/>
            <p:nvPr/>
          </p:nvGrpSpPr>
          <p:grpSpPr>
            <a:xfrm flipH="1">
              <a:off x="7132131" y="2180426"/>
              <a:ext cx="901551" cy="770773"/>
              <a:chOff x="2208213" y="4308475"/>
              <a:chExt cx="1313851" cy="1123184"/>
            </a:xfrm>
            <a:solidFill>
              <a:schemeClr val="accent2"/>
            </a:solidFill>
          </p:grpSpPr>
          <p:sp>
            <p:nvSpPr>
              <p:cNvPr id="25" name="Oval 18"/>
              <p:cNvSpPr>
                <a:spLocks noChangeArrowheads="1"/>
              </p:cNvSpPr>
              <p:nvPr/>
            </p:nvSpPr>
            <p:spPr bwMode="auto">
              <a:xfrm>
                <a:off x="2208213" y="4308475"/>
                <a:ext cx="885825" cy="889000"/>
              </a:xfrm>
              <a:prstGeom prst="ellipse">
                <a:avLst/>
              </a:pr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sp>
            <p:nvSpPr>
              <p:cNvPr id="4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41" name="Group 14"/>
            <p:cNvGrpSpPr/>
            <p:nvPr/>
          </p:nvGrpSpPr>
          <p:grpSpPr>
            <a:xfrm>
              <a:off x="4043486" y="2180426"/>
              <a:ext cx="901551" cy="770773"/>
              <a:chOff x="2208213" y="4308475"/>
              <a:chExt cx="1313851" cy="1123184"/>
            </a:xfrm>
          </p:grpSpPr>
          <p:sp>
            <p:nvSpPr>
              <p:cNvPr id="42" name="Oval 18"/>
              <p:cNvSpPr>
                <a:spLocks noChangeArrowheads="1"/>
              </p:cNvSpPr>
              <p:nvPr/>
            </p:nvSpPr>
            <p:spPr bwMode="auto">
              <a:xfrm>
                <a:off x="2208213" y="4308475"/>
                <a:ext cx="885825" cy="889000"/>
              </a:xfrm>
              <a:prstGeom prst="ellipse">
                <a:avLst/>
              </a:prstGeom>
              <a:solidFill>
                <a:schemeClr val="accent1"/>
              </a:solid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sp>
            <p:nvSpPr>
              <p:cNvPr id="4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5243" tIns="37623" rIns="75243" bIns="37623" numCol="1" anchor="t" anchorCtr="0" compatLnSpc="1"/>
              <a:lstStyle/>
              <a:p>
                <a:endParaRPr lang="id-ID" sz="995">
                  <a:ln>
                    <a:solidFill>
                      <a:schemeClr val="bg2"/>
                    </a:solidFill>
                  </a:ln>
                  <a:latin typeface="FZHei-B01S" panose="02010601030101010101" pitchFamily="2" charset="-122"/>
                  <a:ea typeface="FZHei-B01S" panose="02010601030101010101" pitchFamily="2" charset="-122"/>
                  <a:sym typeface="FZHei-B01S" panose="02010601030101010101" pitchFamily="2" charset="-122"/>
                </a:endParaRPr>
              </a:p>
            </p:txBody>
          </p:sp>
        </p:grpSp>
        <p:sp>
          <p:nvSpPr>
            <p:cNvPr id="44" name="Text Placeholder 7"/>
            <p:cNvSpPr txBox="1"/>
            <p:nvPr/>
          </p:nvSpPr>
          <p:spPr>
            <a:xfrm>
              <a:off x="4034732" y="2248469"/>
              <a:ext cx="591317" cy="459323"/>
            </a:xfrm>
            <a:prstGeom prst="rect">
              <a:avLst/>
            </a:prstGeom>
          </p:spPr>
          <p:txBody>
            <a:bodyPr vert="horz" lIns="0" tIns="85487" rIns="0" bIns="85487" anchor="ctr"/>
            <a:lstStyle>
              <a:lvl1pPr marL="0" indent="0" algn="ctr" defTabSz="914400" rtl="0" eaLnBrk="1" latinLnBrk="0" hangingPunct="1">
                <a:lnSpc>
                  <a:spcPct val="100000"/>
                </a:lnSpc>
                <a:spcBef>
                  <a:spcPts val="0"/>
                </a:spcBef>
                <a:buFont typeface="Arial" panose="020B0604020202020204" pitchFamily="34" charset="0"/>
                <a:buNone/>
                <a:defRPr sz="2965" b="1" kern="1200">
                  <a:ln>
                    <a:noFill/>
                  </a:ln>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b="0" dirty="0">
                  <a:latin typeface="FZHei-B01S" panose="02010601030101010101" pitchFamily="2" charset="-122"/>
                  <a:ea typeface="FZHei-B01S" panose="02010601030101010101" pitchFamily="2" charset="-122"/>
                  <a:sym typeface="FZHei-B01S" panose="02010601030101010101" pitchFamily="2" charset="-122"/>
                </a:rPr>
                <a:t>01</a:t>
              </a:r>
            </a:p>
          </p:txBody>
        </p:sp>
        <p:sp>
          <p:nvSpPr>
            <p:cNvPr id="46" name="Text Placeholder 7"/>
            <p:cNvSpPr txBox="1"/>
            <p:nvPr/>
          </p:nvSpPr>
          <p:spPr>
            <a:xfrm>
              <a:off x="3995388" y="4866175"/>
              <a:ext cx="591317" cy="459323"/>
            </a:xfrm>
            <a:prstGeom prst="rect">
              <a:avLst/>
            </a:prstGeom>
          </p:spPr>
          <p:txBody>
            <a:bodyPr vert="horz" lIns="0" tIns="85487" rIns="0" bIns="85487"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b="0" dirty="0">
                  <a:latin typeface="FZHei-B01S" panose="02010601030101010101" pitchFamily="2" charset="-122"/>
                  <a:ea typeface="FZHei-B01S" panose="02010601030101010101" pitchFamily="2" charset="-122"/>
                  <a:sym typeface="FZHei-B01S" panose="02010601030101010101" pitchFamily="2" charset="-122"/>
                </a:rPr>
                <a:t>04</a:t>
              </a:r>
            </a:p>
          </p:txBody>
        </p:sp>
        <p:sp>
          <p:nvSpPr>
            <p:cNvPr id="48" name="Text Placeholder 7"/>
            <p:cNvSpPr txBox="1"/>
            <p:nvPr/>
          </p:nvSpPr>
          <p:spPr>
            <a:xfrm>
              <a:off x="7441872" y="2248469"/>
              <a:ext cx="591317" cy="459323"/>
            </a:xfrm>
            <a:prstGeom prst="rect">
              <a:avLst/>
            </a:prstGeom>
          </p:spPr>
          <p:txBody>
            <a:bodyPr vert="horz" lIns="0" tIns="85487" rIns="0" bIns="85487"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b="0" dirty="0">
                  <a:latin typeface="FZHei-B01S" panose="02010601030101010101" pitchFamily="2" charset="-122"/>
                  <a:ea typeface="FZHei-B01S" panose="02010601030101010101" pitchFamily="2" charset="-122"/>
                  <a:sym typeface="FZHei-B01S" panose="02010601030101010101" pitchFamily="2" charset="-122"/>
                </a:rPr>
                <a:t>02</a:t>
              </a:r>
            </a:p>
          </p:txBody>
        </p:sp>
        <p:sp>
          <p:nvSpPr>
            <p:cNvPr id="50" name="Text Placeholder 7"/>
            <p:cNvSpPr txBox="1"/>
            <p:nvPr/>
          </p:nvSpPr>
          <p:spPr>
            <a:xfrm>
              <a:off x="7520464" y="4834655"/>
              <a:ext cx="591317" cy="459323"/>
            </a:xfrm>
            <a:prstGeom prst="rect">
              <a:avLst/>
            </a:prstGeom>
          </p:spPr>
          <p:txBody>
            <a:bodyPr vert="horz" lIns="0" tIns="85487" rIns="0" bIns="85487"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5" b="0" dirty="0">
                  <a:latin typeface="FZHei-B01S" panose="02010601030101010101" pitchFamily="2" charset="-122"/>
                  <a:ea typeface="FZHei-B01S" panose="02010601030101010101" pitchFamily="2" charset="-122"/>
                  <a:sym typeface="FZHei-B01S" panose="02010601030101010101" pitchFamily="2" charset="-122"/>
                </a:rPr>
                <a:t>03</a:t>
              </a:r>
            </a:p>
          </p:txBody>
        </p:sp>
        <p:sp>
          <p:nvSpPr>
            <p:cNvPr id="52" name="Shape 1719"/>
            <p:cNvSpPr/>
            <p:nvPr/>
          </p:nvSpPr>
          <p:spPr>
            <a:xfrm>
              <a:off x="4548398" y="3486466"/>
              <a:ext cx="1477103" cy="1772328"/>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3"/>
            </a:solidFill>
            <a:ln w="12700">
              <a:miter lim="400000"/>
            </a:ln>
          </p:spPr>
          <p:txBody>
            <a:bodyPr lIns="9299" tIns="9299" rIns="9299" bIns="9299" anchor="ctr"/>
            <a:lstStyle/>
            <a:p>
              <a:pPr defTabSz="11112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60">
                <a:latin typeface="FZHei-B01S" panose="02010601030101010101" pitchFamily="2" charset="-122"/>
                <a:ea typeface="FZHei-B01S" panose="02010601030101010101" pitchFamily="2" charset="-122"/>
                <a:sym typeface="FZHei-B01S" panose="02010601030101010101" pitchFamily="2" charset="-122"/>
              </a:endParaRPr>
            </a:p>
          </p:txBody>
        </p:sp>
        <p:sp>
          <p:nvSpPr>
            <p:cNvPr id="53" name="Shape 1720"/>
            <p:cNvSpPr/>
            <p:nvPr/>
          </p:nvSpPr>
          <p:spPr>
            <a:xfrm>
              <a:off x="5847317" y="3783669"/>
              <a:ext cx="1772273" cy="1477293"/>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solidFill>
            <a:ln w="12700">
              <a:miter lim="400000"/>
            </a:ln>
          </p:spPr>
          <p:txBody>
            <a:bodyPr lIns="9299" tIns="9299" rIns="9299" bIns="9299" anchor="ctr"/>
            <a:lstStyle/>
            <a:p>
              <a:pPr defTabSz="11112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60">
                <a:latin typeface="FZHei-B01S" panose="02010601030101010101" pitchFamily="2" charset="-122"/>
                <a:ea typeface="FZHei-B01S" panose="02010601030101010101" pitchFamily="2" charset="-122"/>
                <a:sym typeface="FZHei-B01S" panose="02010601030101010101" pitchFamily="2" charset="-122"/>
              </a:endParaRPr>
            </a:p>
          </p:txBody>
        </p:sp>
        <p:sp>
          <p:nvSpPr>
            <p:cNvPr id="54" name="Shape 1721"/>
            <p:cNvSpPr/>
            <p:nvPr/>
          </p:nvSpPr>
          <p:spPr>
            <a:xfrm>
              <a:off x="6133478" y="2203981"/>
              <a:ext cx="1477103" cy="1772328"/>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9299" tIns="9299" rIns="9299" bIns="9299" anchor="ctr"/>
            <a:lstStyle/>
            <a:p>
              <a:pPr defTabSz="11112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60">
                <a:latin typeface="FZHei-B01S" panose="02010601030101010101" pitchFamily="2" charset="-122"/>
                <a:ea typeface="FZHei-B01S" panose="02010601030101010101" pitchFamily="2" charset="-122"/>
                <a:sym typeface="FZHei-B01S" panose="02010601030101010101" pitchFamily="2" charset="-122"/>
              </a:endParaRPr>
            </a:p>
          </p:txBody>
        </p:sp>
        <p:sp>
          <p:nvSpPr>
            <p:cNvPr id="55" name="Shape 1722"/>
            <p:cNvSpPr/>
            <p:nvPr/>
          </p:nvSpPr>
          <p:spPr>
            <a:xfrm>
              <a:off x="4548396" y="2203984"/>
              <a:ext cx="1772273" cy="1477215"/>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299" tIns="9299" rIns="9299" bIns="9299" anchor="ctr"/>
            <a:lstStyle/>
            <a:p>
              <a:pPr defTabSz="11112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60">
                <a:latin typeface="FZHei-B01S" panose="02010601030101010101" pitchFamily="2" charset="-122"/>
                <a:ea typeface="FZHei-B01S" panose="02010601030101010101" pitchFamily="2" charset="-122"/>
                <a:sym typeface="FZHei-B01S" panose="02010601030101010101" pitchFamily="2" charset="-122"/>
              </a:endParaRPr>
            </a:p>
          </p:txBody>
        </p:sp>
        <p:sp>
          <p:nvSpPr>
            <p:cNvPr id="56" name="Text Placeholder 7"/>
            <p:cNvSpPr txBox="1"/>
            <p:nvPr/>
          </p:nvSpPr>
          <p:spPr>
            <a:xfrm>
              <a:off x="5177699" y="2607081"/>
              <a:ext cx="477351" cy="642191"/>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325" dirty="0">
                  <a:latin typeface="FZHei-B01S" panose="02010601030101010101" pitchFamily="2" charset="-122"/>
                  <a:ea typeface="FZHei-B01S" panose="02010601030101010101" pitchFamily="2" charset="-122"/>
                  <a:sym typeface="FZHei-B01S" panose="02010601030101010101" pitchFamily="2" charset="-122"/>
                </a:rPr>
                <a:t>标注</a:t>
              </a:r>
              <a:endParaRPr lang="es-ES_tradnl" sz="132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 Placeholder 7"/>
            <p:cNvSpPr txBox="1"/>
            <p:nvPr/>
          </p:nvSpPr>
          <p:spPr>
            <a:xfrm>
              <a:off x="4945957" y="4001996"/>
              <a:ext cx="477351" cy="642191"/>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325" dirty="0">
                  <a:latin typeface="FZHei-B01S" panose="02010601030101010101" pitchFamily="2" charset="-122"/>
                  <a:ea typeface="FZHei-B01S" panose="02010601030101010101" pitchFamily="2" charset="-122"/>
                  <a:sym typeface="FZHei-B01S" panose="02010601030101010101" pitchFamily="2" charset="-122"/>
                </a:rPr>
                <a:t>翻译</a:t>
              </a:r>
              <a:endParaRPr lang="es-ES_tradnl" sz="132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8" name="Text Placeholder 7"/>
            <p:cNvSpPr txBox="1"/>
            <p:nvPr/>
          </p:nvSpPr>
          <p:spPr>
            <a:xfrm>
              <a:off x="6748887" y="2881786"/>
              <a:ext cx="482143" cy="643981"/>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325" dirty="0">
                  <a:latin typeface="FZHei-B01S" panose="02010601030101010101" pitchFamily="2" charset="-122"/>
                  <a:ea typeface="FZHei-B01S" panose="02010601030101010101" pitchFamily="2" charset="-122"/>
                  <a:sym typeface="FZHei-B01S" panose="02010601030101010101" pitchFamily="2" charset="-122"/>
                </a:rPr>
                <a:t>分类</a:t>
              </a:r>
              <a:endParaRPr lang="es-ES_tradnl" sz="132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9" name="Text Placeholder 7"/>
            <p:cNvSpPr txBox="1"/>
            <p:nvPr/>
          </p:nvSpPr>
          <p:spPr>
            <a:xfrm>
              <a:off x="6517690" y="4222196"/>
              <a:ext cx="482143" cy="643981"/>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325" dirty="0">
                  <a:latin typeface="FZHei-B01S" panose="02010601030101010101" pitchFamily="2" charset="-122"/>
                  <a:ea typeface="FZHei-B01S" panose="02010601030101010101" pitchFamily="2" charset="-122"/>
                  <a:sym typeface="FZHei-B01S" panose="02010601030101010101" pitchFamily="2" charset="-122"/>
                </a:rPr>
                <a:t>抽取</a:t>
              </a:r>
              <a:endParaRPr lang="es-ES_tradnl" sz="1325"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8" name="组合 37"/>
          <p:cNvGrpSpPr/>
          <p:nvPr/>
        </p:nvGrpSpPr>
        <p:grpSpPr>
          <a:xfrm>
            <a:off x="1410552" y="2243389"/>
            <a:ext cx="1934629" cy="1305589"/>
            <a:chOff x="468937" y="2419540"/>
            <a:chExt cx="1934629" cy="1305589"/>
          </a:xfrm>
        </p:grpSpPr>
        <p:sp>
          <p:nvSpPr>
            <p:cNvPr id="3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rPr>
                <a:t>词性标注</a:t>
              </a:r>
              <a:endParaRPr 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endParaRPr>
            </a:p>
          </p:txBody>
        </p:sp>
        <p:sp>
          <p:nvSpPr>
            <p:cNvPr id="45" name="矩形 44"/>
            <p:cNvSpPr/>
            <p:nvPr/>
          </p:nvSpPr>
          <p:spPr>
            <a:xfrm>
              <a:off x="470268" y="2823664"/>
              <a:ext cx="1933298" cy="901465"/>
            </a:xfrm>
            <a:prstGeom prst="rect">
              <a:avLst/>
            </a:prstGeom>
          </p:spPr>
          <p:txBody>
            <a:bodyPr wrap="square">
              <a:spAutoFit/>
            </a:bodyPr>
            <a:lstStyle/>
            <a:p>
              <a:pPr>
                <a:lnSpc>
                  <a:spcPct val="150000"/>
                </a:lnSpc>
              </a:pPr>
              <a:r>
                <a:rPr lang="zh-CN" altLang="en-US" sz="900" dirty="0">
                  <a:solidFill>
                    <a:srgbClr val="36A7BC"/>
                  </a:solidFill>
                  <a:ea typeface="FZHei-B01S" panose="02010601030101010101" pitchFamily="2" charset="-122"/>
                </a:rPr>
                <a:t>在给定句子中判定每个词的语法范畴，确定其词性并加以标注。</a:t>
              </a:r>
              <a:endParaRPr lang="en-US" altLang="zh-CN" sz="900" dirty="0">
                <a:solidFill>
                  <a:srgbClr val="36A7BC"/>
                </a:solidFill>
                <a:ea typeface="FZHei-B01S" panose="02010601030101010101" pitchFamily="2" charset="-122"/>
              </a:endParaRPr>
            </a:p>
            <a:p>
              <a:pPr>
                <a:lnSpc>
                  <a:spcPct val="150000"/>
                </a:lnSpc>
              </a:pPr>
              <a:r>
                <a:rPr lang="zh-CN" altLang="en-US" sz="900" dirty="0">
                  <a:solidFill>
                    <a:srgbClr val="36A7BC"/>
                  </a:solidFill>
                  <a:ea typeface="FZHei-B01S" panose="02010601030101010101" pitchFamily="2" charset="-122"/>
                  <a:sym typeface="FZHei-B01S" panose="02010601030101010101" pitchFamily="2" charset="-122"/>
                </a:rPr>
                <a:t>基于规则；基于统计模型；基于深度学习。</a:t>
              </a:r>
              <a:endParaRPr lang="en-US" altLang="zh-CN" sz="900" dirty="0">
                <a:solidFill>
                  <a:srgbClr val="36A7BC"/>
                </a:solidFill>
                <a:ea typeface="FZHei-B01S" panose="02010601030101010101" pitchFamily="2" charset="-122"/>
                <a:sym typeface="FZHei-B01S" panose="02010601030101010101" pitchFamily="2" charset="-122"/>
              </a:endParaRPr>
            </a:p>
          </p:txBody>
        </p:sp>
      </p:grpSp>
      <p:grpSp>
        <p:nvGrpSpPr>
          <p:cNvPr id="47" name="组合 46"/>
          <p:cNvGrpSpPr/>
          <p:nvPr/>
        </p:nvGrpSpPr>
        <p:grpSpPr>
          <a:xfrm>
            <a:off x="1410552" y="4224589"/>
            <a:ext cx="1934629" cy="679712"/>
            <a:chOff x="468937" y="2419540"/>
            <a:chExt cx="1934629" cy="679712"/>
          </a:xfrm>
        </p:grpSpPr>
        <p:sp>
          <p:nvSpPr>
            <p:cNvPr id="4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rPr>
                <a:t>机器翻译</a:t>
              </a:r>
              <a:endParaRPr 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endParaRPr>
            </a:p>
          </p:txBody>
        </p:sp>
        <p:sp>
          <p:nvSpPr>
            <p:cNvPr id="51" name="矩形 50"/>
            <p:cNvSpPr/>
            <p:nvPr/>
          </p:nvSpPr>
          <p:spPr>
            <a:xfrm>
              <a:off x="470268" y="2823664"/>
              <a:ext cx="1933298" cy="275588"/>
            </a:xfrm>
            <a:prstGeom prst="rect">
              <a:avLst/>
            </a:prstGeom>
          </p:spPr>
          <p:txBody>
            <a:bodyPr wrap="square">
              <a:spAutoFit/>
            </a:bodyPr>
            <a:lstStyle/>
            <a:p>
              <a:pPr>
                <a:lnSpc>
                  <a:spcPct val="150000"/>
                </a:lnSpc>
              </a:pPr>
              <a:endParaRPr lang="en-US" altLang="zh-CN" sz="9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60" name="组合 59"/>
          <p:cNvGrpSpPr/>
          <p:nvPr/>
        </p:nvGrpSpPr>
        <p:grpSpPr>
          <a:xfrm>
            <a:off x="8801952" y="2243389"/>
            <a:ext cx="1934629" cy="1721088"/>
            <a:chOff x="468937" y="2419540"/>
            <a:chExt cx="1934629" cy="1721088"/>
          </a:xfrm>
        </p:grpSpPr>
        <p:sp>
          <p:nvSpPr>
            <p:cNvPr id="61" name="TextBox 18"/>
            <p:cNvSpPr txBox="1"/>
            <p:nvPr/>
          </p:nvSpPr>
          <p:spPr>
            <a:xfrm flipH="1">
              <a:off x="468937" y="2419540"/>
              <a:ext cx="1415772" cy="461665"/>
            </a:xfrm>
            <a:prstGeom prst="rect">
              <a:avLst/>
            </a:prstGeom>
            <a:noFill/>
          </p:spPr>
          <p:txBody>
            <a:bodyPr wrap="none" rtlCol="0">
              <a:spAutoFit/>
            </a:bodyPr>
            <a:lstStyle/>
            <a:p>
              <a:r>
                <a:rPr lang="zh-CN" alt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rPr>
                <a:t>文本分类</a:t>
              </a:r>
              <a:endParaRPr 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endParaRPr>
            </a:p>
          </p:txBody>
        </p:sp>
        <p:sp>
          <p:nvSpPr>
            <p:cNvPr id="62" name="矩形 61"/>
            <p:cNvSpPr/>
            <p:nvPr/>
          </p:nvSpPr>
          <p:spPr>
            <a:xfrm>
              <a:off x="470268" y="2823664"/>
              <a:ext cx="1933298" cy="1316964"/>
            </a:xfrm>
            <a:prstGeom prst="rect">
              <a:avLst/>
            </a:prstGeom>
          </p:spPr>
          <p:txBody>
            <a:bodyPr wrap="square">
              <a:spAutoFit/>
            </a:bodyPr>
            <a:lstStyle/>
            <a:p>
              <a:pPr>
                <a:lnSpc>
                  <a:spcPct val="150000"/>
                </a:lnSpc>
              </a:pPr>
              <a:r>
                <a:rPr lang="zh-CN" altLang="en-US" sz="900" dirty="0">
                  <a:solidFill>
                    <a:srgbClr val="36A7BC"/>
                  </a:solidFill>
                  <a:ea typeface="FZHei-B01S" panose="02010601030101010101" pitchFamily="2" charset="-122"/>
                </a:rPr>
                <a:t>文本预处理、文本特征提取、分类模型构建。</a:t>
              </a:r>
              <a:endParaRPr lang="en-US" altLang="zh-CN" sz="900" dirty="0">
                <a:solidFill>
                  <a:srgbClr val="36A7BC"/>
                </a:solidFill>
                <a:ea typeface="FZHei-B01S" panose="02010601030101010101" pitchFamily="2" charset="-122"/>
              </a:endParaRPr>
            </a:p>
            <a:p>
              <a:pPr>
                <a:lnSpc>
                  <a:spcPct val="150000"/>
                </a:lnSpc>
              </a:pPr>
              <a:r>
                <a:rPr lang="zh-CN" altLang="en-US" sz="900" dirty="0">
                  <a:solidFill>
                    <a:srgbClr val="36A7BC"/>
                  </a:solidFill>
                  <a:ea typeface="FZHei-B01S" panose="02010601030101010101" pitchFamily="2" charset="-122"/>
                  <a:sym typeface="FZHei-B01S" panose="02010601030101010101" pitchFamily="2" charset="-122"/>
                </a:rPr>
                <a:t>方向：二分类；多分类；多标签分类。</a:t>
              </a:r>
              <a:endParaRPr lang="en-US" altLang="zh-CN" sz="900" dirty="0">
                <a:solidFill>
                  <a:srgbClr val="36A7BC"/>
                </a:solidFill>
                <a:ea typeface="FZHei-B01S" panose="02010601030101010101" pitchFamily="2" charset="-122"/>
                <a:sym typeface="FZHei-B01S" panose="02010601030101010101" pitchFamily="2" charset="-122"/>
              </a:endParaRPr>
            </a:p>
            <a:p>
              <a:pPr>
                <a:lnSpc>
                  <a:spcPct val="150000"/>
                </a:lnSpc>
              </a:pPr>
              <a:r>
                <a:rPr lang="zh-CN" altLang="en-US" sz="900" dirty="0">
                  <a:solidFill>
                    <a:srgbClr val="36A7BC"/>
                  </a:solidFill>
                  <a:ea typeface="FZHei-B01S" panose="02010601030101010101" pitchFamily="2" charset="-122"/>
                  <a:sym typeface="FZHei-B01S" panose="02010601030101010101" pitchFamily="2" charset="-122"/>
                </a:rPr>
                <a:t>方法：传统机器学习方法；深度学习方法。</a:t>
              </a:r>
              <a:endParaRPr lang="en-US" altLang="zh-CN" sz="900" dirty="0">
                <a:solidFill>
                  <a:srgbClr val="36A7BC"/>
                </a:solidFill>
                <a:ea typeface="FZHei-B01S" panose="02010601030101010101" pitchFamily="2" charset="-122"/>
                <a:sym typeface="FZHei-B01S" panose="02010601030101010101" pitchFamily="2" charset="-122"/>
              </a:endParaRPr>
            </a:p>
          </p:txBody>
        </p:sp>
      </p:grpSp>
      <p:grpSp>
        <p:nvGrpSpPr>
          <p:cNvPr id="63" name="组合 62"/>
          <p:cNvGrpSpPr/>
          <p:nvPr/>
        </p:nvGrpSpPr>
        <p:grpSpPr>
          <a:xfrm>
            <a:off x="8801952" y="4224589"/>
            <a:ext cx="1934629" cy="1306294"/>
            <a:chOff x="468937" y="2419540"/>
            <a:chExt cx="1934629" cy="1306294"/>
          </a:xfrm>
        </p:grpSpPr>
        <p:sp>
          <p:nvSpPr>
            <p:cNvPr id="64" name="TextBox 18"/>
            <p:cNvSpPr txBox="1"/>
            <p:nvPr/>
          </p:nvSpPr>
          <p:spPr>
            <a:xfrm flipH="1">
              <a:off x="468937" y="2419540"/>
              <a:ext cx="1415772" cy="461665"/>
            </a:xfrm>
            <a:prstGeom prst="rect">
              <a:avLst/>
            </a:prstGeom>
            <a:noFill/>
          </p:spPr>
          <p:txBody>
            <a:bodyPr wrap="none" rtlCol="0">
              <a:spAutoFit/>
            </a:bodyPr>
            <a:lstStyle/>
            <a:p>
              <a:r>
                <a:rPr lang="zh-CN" alt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rPr>
                <a:t>信息抽取</a:t>
              </a:r>
              <a:endParaRPr 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endParaRPr>
            </a:p>
          </p:txBody>
        </p:sp>
        <p:sp>
          <p:nvSpPr>
            <p:cNvPr id="65" name="矩形 64"/>
            <p:cNvSpPr/>
            <p:nvPr/>
          </p:nvSpPr>
          <p:spPr>
            <a:xfrm>
              <a:off x="470268" y="2823664"/>
              <a:ext cx="1933298" cy="902170"/>
            </a:xfrm>
            <a:prstGeom prst="rect">
              <a:avLst/>
            </a:prstGeom>
          </p:spPr>
          <p:txBody>
            <a:bodyPr wrap="square">
              <a:spAutoFit/>
            </a:bodyPr>
            <a:lstStyle/>
            <a:p>
              <a:pPr>
                <a:lnSpc>
                  <a:spcPct val="150000"/>
                </a:lnSpc>
              </a:pPr>
              <a:r>
                <a:rPr lang="zh-CN" altLang="en-US" sz="900" dirty="0">
                  <a:solidFill>
                    <a:srgbClr val="36A7BC"/>
                  </a:solidFill>
                  <a:ea typeface="FZHei-B01S" panose="02010601030101010101" pitchFamily="2" charset="-122"/>
                </a:rPr>
                <a:t>从自然语言文本中抽取指定类型的实体、关系、事件等事实信息，并形成结构化数据输出。</a:t>
              </a:r>
              <a:endParaRPr lang="en-US" altLang="zh-CN" sz="900" dirty="0">
                <a:solidFill>
                  <a:srgbClr val="36A7BC"/>
                </a:solidFill>
                <a:ea typeface="FZHei-B01S" panose="02010601030101010101" pitchFamily="2" charset="-122"/>
              </a:endParaRPr>
            </a:p>
            <a:p>
              <a:pPr>
                <a:lnSpc>
                  <a:spcPct val="150000"/>
                </a:lnSpc>
              </a:pPr>
              <a:r>
                <a:rPr lang="zh-CN" altLang="en-US" sz="900" dirty="0">
                  <a:solidFill>
                    <a:srgbClr val="36A7BC"/>
                  </a:solidFill>
                  <a:ea typeface="FZHei-B01S" panose="02010601030101010101" pitchFamily="2" charset="-122"/>
                  <a:sym typeface="FZHei-B01S" panose="02010601030101010101" pitchFamily="2" charset="-122"/>
                </a:rPr>
                <a:t>实体识别、消歧，关系抽取等。</a:t>
              </a:r>
              <a:endParaRPr lang="en-US" altLang="zh-CN" sz="900" dirty="0">
                <a:solidFill>
                  <a:srgbClr val="36A7BC"/>
                </a:solidFill>
                <a:ea typeface="FZHei-B01S" panose="02010601030101010101" pitchFamily="2" charset="-122"/>
                <a:sym typeface="FZHei-B01S" panose="02010601030101010101" pitchFamily="2" charset="-122"/>
              </a:endParaRPr>
            </a:p>
          </p:txBody>
        </p:sp>
      </p:grpSp>
      <p:grpSp>
        <p:nvGrpSpPr>
          <p:cNvPr id="66" name="组合 65">
            <a:extLst>
              <a:ext uri="{FF2B5EF4-FFF2-40B4-BE49-F238E27FC236}">
                <a16:creationId xmlns:a16="http://schemas.microsoft.com/office/drawing/2014/main" id="{14B5FC4A-3E97-47DC-B5E7-97C17320E2A7}"/>
              </a:ext>
            </a:extLst>
          </p:cNvPr>
          <p:cNvGrpSpPr/>
          <p:nvPr/>
        </p:nvGrpSpPr>
        <p:grpSpPr>
          <a:xfrm>
            <a:off x="290945" y="300881"/>
            <a:ext cx="11898851" cy="748027"/>
            <a:chOff x="917458" y="481653"/>
            <a:chExt cx="11901605" cy="748200"/>
          </a:xfrm>
        </p:grpSpPr>
        <p:sp>
          <p:nvSpPr>
            <p:cNvPr id="67" name="矩形 66">
              <a:extLst>
                <a:ext uri="{FF2B5EF4-FFF2-40B4-BE49-F238E27FC236}">
                  <a16:creationId xmlns:a16="http://schemas.microsoft.com/office/drawing/2014/main" id="{63FD8629-37B5-4E0F-B6C7-5C1D9BC31701}"/>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8" name="TextBox 8">
              <a:extLst>
                <a:ext uri="{FF2B5EF4-FFF2-40B4-BE49-F238E27FC236}">
                  <a16:creationId xmlns:a16="http://schemas.microsoft.com/office/drawing/2014/main" id="{CF77F531-DD9C-4865-B8C7-A5F08267EFC1}"/>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自然语言处理</a:t>
              </a:r>
            </a:p>
          </p:txBody>
        </p:sp>
        <p:sp>
          <p:nvSpPr>
            <p:cNvPr id="69" name="TextBox 8">
              <a:extLst>
                <a:ext uri="{FF2B5EF4-FFF2-40B4-BE49-F238E27FC236}">
                  <a16:creationId xmlns:a16="http://schemas.microsoft.com/office/drawing/2014/main" id="{839A15E7-E14A-4837-B8B5-EEB95F76EEB9}"/>
                </a:ext>
              </a:extLst>
            </p:cNvPr>
            <p:cNvSpPr txBox="1">
              <a:spLocks noChangeArrowheads="1"/>
            </p:cNvSpPr>
            <p:nvPr/>
          </p:nvSpPr>
          <p:spPr bwMode="auto">
            <a:xfrm>
              <a:off x="1086835" y="1029752"/>
              <a:ext cx="3255323" cy="200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Natural Language Processing</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D045BD44-CA5F-4CB4-AAC8-54612A23BAEB}"/>
              </a:ext>
            </a:extLst>
          </p:cNvPr>
          <p:cNvGrpSpPr/>
          <p:nvPr/>
        </p:nvGrpSpPr>
        <p:grpSpPr>
          <a:xfrm>
            <a:off x="290945" y="300881"/>
            <a:ext cx="11898851" cy="748027"/>
            <a:chOff x="917458" y="481653"/>
            <a:chExt cx="11901605" cy="748200"/>
          </a:xfrm>
        </p:grpSpPr>
        <p:sp>
          <p:nvSpPr>
            <p:cNvPr id="17" name="矩形 16">
              <a:extLst>
                <a:ext uri="{FF2B5EF4-FFF2-40B4-BE49-F238E27FC236}">
                  <a16:creationId xmlns:a16="http://schemas.microsoft.com/office/drawing/2014/main" id="{3F92CA8F-35DB-488F-82F1-62E81AFC6DBB}"/>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TextBox 8">
              <a:extLst>
                <a:ext uri="{FF2B5EF4-FFF2-40B4-BE49-F238E27FC236}">
                  <a16:creationId xmlns:a16="http://schemas.microsoft.com/office/drawing/2014/main" id="{7A3AB8C0-1DDF-426A-8B00-B4D20E180054}"/>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自然语言处理</a:t>
              </a:r>
            </a:p>
          </p:txBody>
        </p:sp>
        <p:sp>
          <p:nvSpPr>
            <p:cNvPr id="19" name="TextBox 8">
              <a:extLst>
                <a:ext uri="{FF2B5EF4-FFF2-40B4-BE49-F238E27FC236}">
                  <a16:creationId xmlns:a16="http://schemas.microsoft.com/office/drawing/2014/main" id="{B7892E39-52A6-404E-8037-75D4E85041AA}"/>
                </a:ext>
              </a:extLst>
            </p:cNvPr>
            <p:cNvSpPr txBox="1">
              <a:spLocks noChangeArrowheads="1"/>
            </p:cNvSpPr>
            <p:nvPr/>
          </p:nvSpPr>
          <p:spPr bwMode="auto">
            <a:xfrm>
              <a:off x="1086835" y="1029752"/>
              <a:ext cx="3255323" cy="200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Natural Language Processing</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 name="矩形 1">
            <a:extLst>
              <a:ext uri="{FF2B5EF4-FFF2-40B4-BE49-F238E27FC236}">
                <a16:creationId xmlns:a16="http://schemas.microsoft.com/office/drawing/2014/main" id="{FF009975-6A11-40B3-BFF1-D8EDCF6107A1}"/>
              </a:ext>
            </a:extLst>
          </p:cNvPr>
          <p:cNvSpPr/>
          <p:nvPr/>
        </p:nvSpPr>
        <p:spPr>
          <a:xfrm>
            <a:off x="581855" y="1570279"/>
            <a:ext cx="1261884" cy="523220"/>
          </a:xfrm>
          <a:prstGeom prst="rect">
            <a:avLst/>
          </a:prstGeom>
        </p:spPr>
        <p:txBody>
          <a:bodyPr wrap="none">
            <a:spAutoFit/>
          </a:bodyPr>
          <a:lstStyle/>
          <a:p>
            <a:r>
              <a:rPr lang="zh-CN" altLang="en-US" sz="2800" dirty="0">
                <a:solidFill>
                  <a:srgbClr val="36A7BC"/>
                </a:solidFill>
                <a:ea typeface="FZHei-B01S" panose="02010601030101010101" pitchFamily="2" charset="-122"/>
                <a:sym typeface="FZHei-B01S" panose="02010601030101010101" pitchFamily="2" charset="-122"/>
              </a:rPr>
              <a:t>分词：</a:t>
            </a:r>
            <a:endParaRPr lang="zh-CN" altLang="en-US" sz="2800" dirty="0"/>
          </a:p>
        </p:txBody>
      </p:sp>
      <p:sp>
        <p:nvSpPr>
          <p:cNvPr id="5" name="矩形 4">
            <a:extLst>
              <a:ext uri="{FF2B5EF4-FFF2-40B4-BE49-F238E27FC236}">
                <a16:creationId xmlns:a16="http://schemas.microsoft.com/office/drawing/2014/main" id="{25B296D0-E70F-47CD-8367-045EA30A7F6F}"/>
              </a:ext>
            </a:extLst>
          </p:cNvPr>
          <p:cNvSpPr/>
          <p:nvPr/>
        </p:nvSpPr>
        <p:spPr>
          <a:xfrm>
            <a:off x="2609867" y="1893444"/>
            <a:ext cx="3518912" cy="400110"/>
          </a:xfrm>
          <a:prstGeom prst="rect">
            <a:avLst/>
          </a:prstGeom>
        </p:spPr>
        <p:txBody>
          <a:bodyPr wrap="none">
            <a:spAutoFit/>
          </a:bodyPr>
          <a:lstStyle/>
          <a:p>
            <a:r>
              <a:rPr lang="zh-CN" altLang="en-US" sz="2000" dirty="0">
                <a:solidFill>
                  <a:schemeClr val="accent2">
                    <a:lumMod val="75000"/>
                  </a:schemeClr>
                </a:solidFill>
                <a:latin typeface="arial" panose="020B0604020202020204" pitchFamily="34" charset="0"/>
              </a:rPr>
              <a:t>例：致毕业和尚未毕业的同学</a:t>
            </a:r>
            <a:endParaRPr lang="zh-CN" altLang="en-US" sz="2000" dirty="0">
              <a:solidFill>
                <a:schemeClr val="accent2">
                  <a:lumMod val="75000"/>
                </a:schemeClr>
              </a:solidFill>
            </a:endParaRPr>
          </a:p>
        </p:txBody>
      </p:sp>
      <p:sp>
        <p:nvSpPr>
          <p:cNvPr id="8" name="矩形 7">
            <a:extLst>
              <a:ext uri="{FF2B5EF4-FFF2-40B4-BE49-F238E27FC236}">
                <a16:creationId xmlns:a16="http://schemas.microsoft.com/office/drawing/2014/main" id="{1A805443-D783-43C3-ABBD-F8F0C0BAE2A1}"/>
              </a:ext>
            </a:extLst>
          </p:cNvPr>
          <p:cNvSpPr/>
          <p:nvPr/>
        </p:nvSpPr>
        <p:spPr>
          <a:xfrm>
            <a:off x="2609867" y="2307622"/>
            <a:ext cx="3486133" cy="646331"/>
          </a:xfrm>
          <a:prstGeom prst="rect">
            <a:avLst/>
          </a:prstGeom>
        </p:spPr>
        <p:txBody>
          <a:bodyPr wrap="square">
            <a:spAutoFit/>
          </a:bodyPr>
          <a:lstStyle/>
          <a:p>
            <a:pPr algn="just"/>
            <a:r>
              <a:rPr lang="en-US" altLang="zh-CN" dirty="0">
                <a:solidFill>
                  <a:schemeClr val="accent2">
                    <a:lumMod val="75000"/>
                  </a:schemeClr>
                </a:solidFill>
                <a:latin typeface="arial" panose="020B0604020202020204" pitchFamily="34" charset="0"/>
              </a:rPr>
              <a:t>1. </a:t>
            </a:r>
            <a:r>
              <a:rPr lang="zh-CN" altLang="en-US" dirty="0">
                <a:solidFill>
                  <a:schemeClr val="accent2">
                    <a:lumMod val="75000"/>
                  </a:schemeClr>
                </a:solidFill>
                <a:latin typeface="arial" panose="020B0604020202020204" pitchFamily="34" charset="0"/>
              </a:rPr>
              <a:t>致 毕业 和 尚未 毕业 的 同学</a:t>
            </a:r>
          </a:p>
          <a:p>
            <a:pPr algn="just"/>
            <a:r>
              <a:rPr lang="en-US" altLang="zh-CN" dirty="0">
                <a:solidFill>
                  <a:schemeClr val="accent2">
                    <a:lumMod val="75000"/>
                  </a:schemeClr>
                </a:solidFill>
                <a:latin typeface="arial" panose="020B0604020202020204" pitchFamily="34" charset="0"/>
              </a:rPr>
              <a:t>2. </a:t>
            </a:r>
            <a:r>
              <a:rPr lang="zh-CN" altLang="en-US" dirty="0">
                <a:solidFill>
                  <a:schemeClr val="accent2">
                    <a:lumMod val="75000"/>
                  </a:schemeClr>
                </a:solidFill>
                <a:latin typeface="arial" panose="020B0604020202020204" pitchFamily="34" charset="0"/>
              </a:rPr>
              <a:t>致 毕业 和尚 未 毕业 的 同学</a:t>
            </a:r>
            <a:endParaRPr lang="zh-CN" altLang="en-US" b="0" i="0" dirty="0">
              <a:solidFill>
                <a:schemeClr val="accent2">
                  <a:lumMod val="75000"/>
                </a:schemeClr>
              </a:solidFill>
              <a:effectLst/>
              <a:latin typeface="arial" panose="020B0604020202020204" pitchFamily="34" charset="0"/>
            </a:endParaRPr>
          </a:p>
        </p:txBody>
      </p:sp>
      <p:sp>
        <p:nvSpPr>
          <p:cNvPr id="9" name="矩形 8">
            <a:extLst>
              <a:ext uri="{FF2B5EF4-FFF2-40B4-BE49-F238E27FC236}">
                <a16:creationId xmlns:a16="http://schemas.microsoft.com/office/drawing/2014/main" id="{BC41EB6A-752D-4298-9F90-5086F332155C}"/>
              </a:ext>
            </a:extLst>
          </p:cNvPr>
          <p:cNvSpPr/>
          <p:nvPr/>
        </p:nvSpPr>
        <p:spPr>
          <a:xfrm>
            <a:off x="581855" y="3397813"/>
            <a:ext cx="2698175" cy="523220"/>
          </a:xfrm>
          <a:prstGeom prst="rect">
            <a:avLst/>
          </a:prstGeom>
        </p:spPr>
        <p:txBody>
          <a:bodyPr wrap="none">
            <a:spAutoFit/>
          </a:bodyPr>
          <a:lstStyle/>
          <a:p>
            <a:r>
              <a:rPr lang="zh-CN" altLang="en-US" sz="2800" dirty="0">
                <a:solidFill>
                  <a:srgbClr val="36A7BC"/>
                </a:solidFill>
                <a:ea typeface="FZHei-B01S" panose="02010601030101010101" pitchFamily="2" charset="-122"/>
              </a:rPr>
              <a:t>命名实体识别：</a:t>
            </a:r>
          </a:p>
        </p:txBody>
      </p:sp>
      <p:sp>
        <p:nvSpPr>
          <p:cNvPr id="15" name="矩形 14">
            <a:extLst>
              <a:ext uri="{FF2B5EF4-FFF2-40B4-BE49-F238E27FC236}">
                <a16:creationId xmlns:a16="http://schemas.microsoft.com/office/drawing/2014/main" id="{AEC9BC88-FDC6-492A-9DA8-450C4B88561C}"/>
              </a:ext>
            </a:extLst>
          </p:cNvPr>
          <p:cNvSpPr/>
          <p:nvPr/>
        </p:nvSpPr>
        <p:spPr>
          <a:xfrm>
            <a:off x="2609867" y="4115767"/>
            <a:ext cx="3352800" cy="923330"/>
          </a:xfrm>
          <a:prstGeom prst="rect">
            <a:avLst/>
          </a:prstGeom>
        </p:spPr>
        <p:txBody>
          <a:bodyPr wrap="square">
            <a:spAutoFit/>
          </a:bodyPr>
          <a:lstStyle/>
          <a:p>
            <a:pPr algn="just"/>
            <a:r>
              <a:rPr lang="zh-CN" altLang="en-US" dirty="0">
                <a:solidFill>
                  <a:schemeClr val="accent2">
                    <a:lumMod val="75000"/>
                  </a:schemeClr>
                </a:solidFill>
                <a:latin typeface="arial" panose="020B0604020202020204" pitchFamily="34" charset="0"/>
              </a:rPr>
              <a:t>例句：天使爱美丽在线观看</a:t>
            </a:r>
          </a:p>
          <a:p>
            <a:pPr algn="just"/>
            <a:r>
              <a:rPr lang="zh-CN" altLang="en-US" dirty="0">
                <a:solidFill>
                  <a:schemeClr val="accent2">
                    <a:lumMod val="75000"/>
                  </a:schemeClr>
                </a:solidFill>
                <a:latin typeface="arial" panose="020B0604020202020204" pitchFamily="34" charset="0"/>
              </a:rPr>
              <a:t>分词：天使 爱 美丽 在线 观看</a:t>
            </a:r>
          </a:p>
          <a:p>
            <a:pPr algn="just"/>
            <a:r>
              <a:rPr lang="zh-CN" altLang="en-US" dirty="0">
                <a:solidFill>
                  <a:schemeClr val="accent2">
                    <a:lumMod val="75000"/>
                  </a:schemeClr>
                </a:solidFill>
                <a:latin typeface="arial" panose="020B0604020202020204" pitchFamily="34" charset="0"/>
              </a:rPr>
              <a:t>实体： 天使爱美丽 </a:t>
            </a:r>
            <a:r>
              <a:rPr lang="en-US" altLang="zh-CN" dirty="0">
                <a:solidFill>
                  <a:schemeClr val="accent2">
                    <a:lumMod val="75000"/>
                  </a:schemeClr>
                </a:solidFill>
                <a:latin typeface="arial" panose="020B0604020202020204" pitchFamily="34" charset="0"/>
              </a:rPr>
              <a:t>-&gt; </a:t>
            </a:r>
            <a:r>
              <a:rPr lang="zh-CN" altLang="en-US" dirty="0">
                <a:solidFill>
                  <a:schemeClr val="accent2">
                    <a:lumMod val="75000"/>
                  </a:schemeClr>
                </a:solidFill>
                <a:latin typeface="arial" panose="020B0604020202020204" pitchFamily="34" charset="0"/>
              </a:rPr>
              <a:t>电影</a:t>
            </a:r>
            <a:endParaRPr lang="zh-CN" altLang="en-US" b="0" i="0" dirty="0">
              <a:solidFill>
                <a:schemeClr val="accent2">
                  <a:lumMod val="75000"/>
                </a:schemeClr>
              </a:solidFill>
              <a:effectLst/>
              <a:latin typeface="arial" panose="020B0604020202020204" pitchFamily="34" charset="0"/>
            </a:endParaRPr>
          </a:p>
        </p:txBody>
      </p:sp>
    </p:spTree>
    <p:extLst>
      <p:ext uri="{BB962C8B-B14F-4D97-AF65-F5344CB8AC3E}">
        <p14:creationId xmlns:p14="http://schemas.microsoft.com/office/powerpoint/2010/main" val="1891253363"/>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12"/>
          <p:cNvSpPr txBox="1"/>
          <p:nvPr/>
        </p:nvSpPr>
        <p:spPr>
          <a:xfrm>
            <a:off x="525194" y="4770077"/>
            <a:ext cx="11141611" cy="1346907"/>
          </a:xfrm>
          <a:prstGeom prst="rect">
            <a:avLst/>
          </a:prstGeom>
          <a:noFill/>
        </p:spPr>
        <p:txBody>
          <a:bodyPr wrap="square" rtlCol="0">
            <a:spAutoFit/>
          </a:bodyPr>
          <a:lstStyle/>
          <a:p>
            <a:pPr defTabSz="609402">
              <a:lnSpc>
                <a:spcPct val="150000"/>
              </a:lnSpc>
            </a:pPr>
            <a:r>
              <a:rPr lang="zh-CN" altLang="en-US" sz="1400" dirty="0">
                <a:solidFill>
                  <a:schemeClr val="accent1"/>
                </a:solidFill>
                <a:latin typeface="FZHei-B01S" panose="02010601030101010101" pitchFamily="2" charset="-122"/>
                <a:ea typeface="FZHei-B01S" panose="02010601030101010101" pitchFamily="2" charset="-122"/>
              </a:rPr>
              <a:t>        人机交互智能的关键在于机器的‘大脑’，即机器对自然语言的理解和对话交互。从整个人工智能领域来看，目前在感知层面</a:t>
            </a:r>
            <a:r>
              <a:rPr lang="en-US" altLang="zh-CN" sz="1400" dirty="0">
                <a:solidFill>
                  <a:schemeClr val="accent1"/>
                </a:solidFill>
                <a:latin typeface="FZHei-B01S" panose="02010601030101010101" pitchFamily="2" charset="-122"/>
                <a:ea typeface="FZHei-B01S" panose="02010601030101010101" pitchFamily="2" charset="-122"/>
              </a:rPr>
              <a:t>(</a:t>
            </a:r>
            <a:r>
              <a:rPr lang="zh-CN" altLang="en-US" sz="1400" dirty="0">
                <a:solidFill>
                  <a:schemeClr val="accent1"/>
                </a:solidFill>
                <a:latin typeface="FZHei-B01S" panose="02010601030101010101" pitchFamily="2" charset="-122"/>
                <a:ea typeface="FZHei-B01S" panose="02010601030101010101" pitchFamily="2" charset="-122"/>
              </a:rPr>
              <a:t>视觉、听觉</a:t>
            </a:r>
            <a:r>
              <a:rPr lang="en-US" altLang="zh-CN" sz="1400" dirty="0">
                <a:solidFill>
                  <a:schemeClr val="accent1"/>
                </a:solidFill>
                <a:latin typeface="FZHei-B01S" panose="02010601030101010101" pitchFamily="2" charset="-122"/>
                <a:ea typeface="FZHei-B01S" panose="02010601030101010101" pitchFamily="2" charset="-122"/>
              </a:rPr>
              <a:t>)</a:t>
            </a:r>
            <a:r>
              <a:rPr lang="zh-CN" altLang="en-US" sz="1400" dirty="0">
                <a:solidFill>
                  <a:schemeClr val="accent1"/>
                </a:solidFill>
                <a:latin typeface="FZHei-B01S" panose="02010601030101010101" pitchFamily="2" charset="-122"/>
                <a:ea typeface="FZHei-B01S" panose="02010601030101010101" pitchFamily="2" charset="-122"/>
              </a:rPr>
              <a:t>的技术已经有非常大的突破，可以这么说，听觉感知是已经基本解决的问题。但自然语言理解和对话交互属于深层次的认知层面，它要涉及到对记忆机制、思考机制、决策机制的研究探索，在这方面的根本性的进展还很小。虽然基于大数据</a:t>
            </a:r>
            <a:r>
              <a:rPr lang="en-US" altLang="zh-CN" sz="1400" dirty="0">
                <a:solidFill>
                  <a:schemeClr val="accent1"/>
                </a:solidFill>
                <a:latin typeface="FZHei-B01S" panose="02010601030101010101" pitchFamily="2" charset="-122"/>
                <a:ea typeface="FZHei-B01S" panose="02010601030101010101" pitchFamily="2" charset="-122"/>
              </a:rPr>
              <a:t>+</a:t>
            </a:r>
            <a:r>
              <a:rPr lang="zh-CN" altLang="en-US" sz="1400" dirty="0">
                <a:solidFill>
                  <a:schemeClr val="accent1"/>
                </a:solidFill>
                <a:latin typeface="FZHei-B01S" panose="02010601030101010101" pitchFamily="2" charset="-122"/>
                <a:ea typeface="FZHei-B01S" panose="02010601030101010101" pitchFamily="2" charset="-122"/>
              </a:rPr>
              <a:t>深度学习的方法在语言理解和对话交互方面已经有些突破，但还远远不够。自然语言理解是智能人机对话的核心，也是关键瓶颈。</a:t>
            </a:r>
            <a:endParaRPr lang="en-US" altLang="zh-CN" sz="14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35" name="组合 34">
            <a:extLst>
              <a:ext uri="{FF2B5EF4-FFF2-40B4-BE49-F238E27FC236}">
                <a16:creationId xmlns:a16="http://schemas.microsoft.com/office/drawing/2014/main" id="{BD187B6F-708A-4E97-BBBF-33028E068ED6}"/>
              </a:ext>
            </a:extLst>
          </p:cNvPr>
          <p:cNvGrpSpPr/>
          <p:nvPr/>
        </p:nvGrpSpPr>
        <p:grpSpPr>
          <a:xfrm>
            <a:off x="290945" y="300881"/>
            <a:ext cx="11898851" cy="748027"/>
            <a:chOff x="917458" y="481653"/>
            <a:chExt cx="11901605" cy="748200"/>
          </a:xfrm>
        </p:grpSpPr>
        <p:sp>
          <p:nvSpPr>
            <p:cNvPr id="40" name="矩形 39">
              <a:extLst>
                <a:ext uri="{FF2B5EF4-FFF2-40B4-BE49-F238E27FC236}">
                  <a16:creationId xmlns:a16="http://schemas.microsoft.com/office/drawing/2014/main" id="{4CE8EBE4-8A80-4084-A23F-0350A590126C}"/>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8">
              <a:extLst>
                <a:ext uri="{FF2B5EF4-FFF2-40B4-BE49-F238E27FC236}">
                  <a16:creationId xmlns:a16="http://schemas.microsoft.com/office/drawing/2014/main" id="{7E018251-E45C-4ECD-95C0-23A3552817A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自然语言处理</a:t>
              </a:r>
            </a:p>
          </p:txBody>
        </p:sp>
        <p:sp>
          <p:nvSpPr>
            <p:cNvPr id="42" name="TextBox 8">
              <a:extLst>
                <a:ext uri="{FF2B5EF4-FFF2-40B4-BE49-F238E27FC236}">
                  <a16:creationId xmlns:a16="http://schemas.microsoft.com/office/drawing/2014/main" id="{5AE6B24C-3D9D-497D-8957-C0A5ABAB9556}"/>
                </a:ext>
              </a:extLst>
            </p:cNvPr>
            <p:cNvSpPr txBox="1">
              <a:spLocks noChangeArrowheads="1"/>
            </p:cNvSpPr>
            <p:nvPr/>
          </p:nvSpPr>
          <p:spPr bwMode="auto">
            <a:xfrm>
              <a:off x="1086835" y="1029752"/>
              <a:ext cx="3255323" cy="200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Natural Language Processing</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3" name="图片 2">
            <a:extLst>
              <a:ext uri="{FF2B5EF4-FFF2-40B4-BE49-F238E27FC236}">
                <a16:creationId xmlns:a16="http://schemas.microsoft.com/office/drawing/2014/main" id="{DD47A10C-C28C-4F89-940A-CA86A363A69C}"/>
              </a:ext>
            </a:extLst>
          </p:cNvPr>
          <p:cNvPicPr>
            <a:picLocks noChangeAspect="1"/>
          </p:cNvPicPr>
          <p:nvPr/>
        </p:nvPicPr>
        <p:blipFill rotWithShape="1">
          <a:blip r:embed="rId3">
            <a:extLst>
              <a:ext uri="{28A0092B-C50C-407E-A947-70E740481C1C}">
                <a14:useLocalDpi xmlns:a14="http://schemas.microsoft.com/office/drawing/2010/main" val="0"/>
              </a:ext>
            </a:extLst>
          </a:blip>
          <a:srcRect b="8418"/>
          <a:stretch/>
        </p:blipFill>
        <p:spPr>
          <a:xfrm>
            <a:off x="3048000" y="1104566"/>
            <a:ext cx="6096000" cy="3489283"/>
          </a:xfrm>
          <a:prstGeom prst="rect">
            <a:avLst/>
          </a:prstGeom>
        </p:spPr>
      </p:pic>
    </p:spTree>
    <p:extLst>
      <p:ext uri="{BB962C8B-B14F-4D97-AF65-F5344CB8AC3E}">
        <p14:creationId xmlns:p14="http://schemas.microsoft.com/office/powerpoint/2010/main" val="103068144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809386-3C28-41D1-9BB4-215BBF61BFDF}"/>
              </a:ext>
            </a:extLst>
          </p:cNvPr>
          <p:cNvPicPr>
            <a:picLocks noChangeAspect="1"/>
          </p:cNvPicPr>
          <p:nvPr/>
        </p:nvPicPr>
        <p:blipFill rotWithShape="1">
          <a:blip r:embed="rId5">
            <a:extLst>
              <a:ext uri="{28A0092B-C50C-407E-A947-70E740481C1C}">
                <a14:useLocalDpi xmlns:a14="http://schemas.microsoft.com/office/drawing/2010/main" val="0"/>
              </a:ext>
            </a:extLst>
          </a:blip>
          <a:srcRect t="-149" r="24798" b="149"/>
          <a:stretch/>
        </p:blipFill>
        <p:spPr>
          <a:xfrm rot="16200000">
            <a:off x="2648843" y="-2667000"/>
            <a:ext cx="6858000" cy="12192000"/>
          </a:xfrm>
          <a:prstGeom prst="rect">
            <a:avLst/>
          </a:prstGeom>
        </p:spPr>
      </p:pic>
      <p:pic>
        <p:nvPicPr>
          <p:cNvPr id="3" name="图片 2">
            <a:extLst>
              <a:ext uri="{FF2B5EF4-FFF2-40B4-BE49-F238E27FC236}">
                <a16:creationId xmlns:a16="http://schemas.microsoft.com/office/drawing/2014/main" id="{67A83270-BDED-6D4B-93EC-C52C7F244675}"/>
              </a:ext>
            </a:extLst>
          </p:cNvPr>
          <p:cNvPicPr>
            <a:picLocks noChangeAspect="1"/>
          </p:cNvPicPr>
          <p:nvPr/>
        </p:nvPicPr>
        <p:blipFill>
          <a:blip r:embed="rId6"/>
          <a:stretch>
            <a:fillRect/>
          </a:stretch>
        </p:blipFill>
        <p:spPr>
          <a:xfrm>
            <a:off x="2844084" y="902595"/>
            <a:ext cx="7276563" cy="5052810"/>
          </a:xfrm>
          <a:prstGeom prst="rect">
            <a:avLst/>
          </a:prstGeom>
        </p:spPr>
      </p:pic>
      <p:sp>
        <p:nvSpPr>
          <p:cNvPr id="4" name="椭圆 3">
            <a:extLst>
              <a:ext uri="{FF2B5EF4-FFF2-40B4-BE49-F238E27FC236}">
                <a16:creationId xmlns:a16="http://schemas.microsoft.com/office/drawing/2014/main" id="{C39DA7B7-7A65-FE4A-BD31-A0D4FED11702}"/>
              </a:ext>
            </a:extLst>
          </p:cNvPr>
          <p:cNvSpPr/>
          <p:nvPr/>
        </p:nvSpPr>
        <p:spPr>
          <a:xfrm>
            <a:off x="1478927" y="1910367"/>
            <a:ext cx="2962138" cy="29621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PA-文本框 4">
            <a:extLst>
              <a:ext uri="{FF2B5EF4-FFF2-40B4-BE49-F238E27FC236}">
                <a16:creationId xmlns:a16="http://schemas.microsoft.com/office/drawing/2014/main" id="{702702F8-CD16-914D-B4F3-EF704E47EE59}"/>
              </a:ext>
            </a:extLst>
          </p:cNvPr>
          <p:cNvSpPr txBox="1"/>
          <p:nvPr>
            <p:custDataLst>
              <p:tags r:id="rId1"/>
            </p:custDataLst>
          </p:nvPr>
        </p:nvSpPr>
        <p:spPr>
          <a:xfrm>
            <a:off x="2184063" y="2575121"/>
            <a:ext cx="1529469" cy="1107996"/>
          </a:xfrm>
          <a:prstGeom prst="rect">
            <a:avLst/>
          </a:prstGeom>
          <a:noFill/>
        </p:spPr>
        <p:txBody>
          <a:bodyPr wrap="square" rtlCol="0">
            <a:spAutoFit/>
          </a:bodyPr>
          <a:lstStyle/>
          <a:p>
            <a:pPr algn="ctr"/>
            <a:r>
              <a:rPr lang="en-US" altLang="zh-CN"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03</a:t>
            </a:r>
            <a:endParaRPr lang="zh-CN" altLang="en-US"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PA-文本框 5">
            <a:extLst>
              <a:ext uri="{FF2B5EF4-FFF2-40B4-BE49-F238E27FC236}">
                <a16:creationId xmlns:a16="http://schemas.microsoft.com/office/drawing/2014/main" id="{D6492893-F581-3D42-9E87-A90AC0E060E1}"/>
              </a:ext>
            </a:extLst>
          </p:cNvPr>
          <p:cNvSpPr txBox="1"/>
          <p:nvPr>
            <p:custDataLst>
              <p:tags r:id="rId2"/>
            </p:custDataLst>
          </p:nvPr>
        </p:nvSpPr>
        <p:spPr>
          <a:xfrm>
            <a:off x="2379511" y="3633462"/>
            <a:ext cx="1138571" cy="461665"/>
          </a:xfrm>
          <a:prstGeom prst="rect">
            <a:avLst/>
          </a:prstGeom>
          <a:noFill/>
        </p:spPr>
        <p:txBody>
          <a:bodyPr wrap="square" rtlCol="0">
            <a:spAutoFit/>
          </a:bodyPr>
          <a:lstStyle/>
          <a:p>
            <a:pPr algn="dist"/>
            <a:r>
              <a:rPr lang="en-US" altLang="zh-CN" sz="2400">
                <a:solidFill>
                  <a:srgbClr val="36A7BC"/>
                </a:solidFill>
                <a:latin typeface="FZHei-B01S" panose="02010601030101010101" pitchFamily="2" charset="-122"/>
                <a:ea typeface="FZHei-B01S" panose="02010601030101010101" pitchFamily="2" charset="-122"/>
                <a:sym typeface="FZHei-B01S" panose="02010601030101010101" pitchFamily="2" charset="-122"/>
              </a:rPr>
              <a:t>PART</a:t>
            </a:r>
            <a:endParaRPr lang="zh-CN" alt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a:extLst>
              <a:ext uri="{FF2B5EF4-FFF2-40B4-BE49-F238E27FC236}">
                <a16:creationId xmlns:a16="http://schemas.microsoft.com/office/drawing/2014/main" id="{5DD83363-A6EF-A447-9AC3-7E5DC69E520B}"/>
              </a:ext>
            </a:extLst>
          </p:cNvPr>
          <p:cNvSpPr txBox="1"/>
          <p:nvPr/>
        </p:nvSpPr>
        <p:spPr>
          <a:xfrm>
            <a:off x="4701387" y="2185697"/>
            <a:ext cx="6197008" cy="707886"/>
          </a:xfrm>
          <a:prstGeom prst="rect">
            <a:avLst/>
          </a:prstGeom>
          <a:noFill/>
        </p:spPr>
        <p:txBody>
          <a:bodyPr wrap="square" rtlCol="0">
            <a:spAutoFit/>
          </a:bodyPr>
          <a:lstStyle/>
          <a:p>
            <a:r>
              <a:rPr lang="zh-CN" altLang="en-US" sz="4000" b="1"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sp>
        <p:nvSpPr>
          <p:cNvPr id="8" name="文本框 7">
            <a:extLst>
              <a:ext uri="{FF2B5EF4-FFF2-40B4-BE49-F238E27FC236}">
                <a16:creationId xmlns:a16="http://schemas.microsoft.com/office/drawing/2014/main" id="{08EB8649-A0A7-124E-9D84-971FE7293CF4}"/>
              </a:ext>
            </a:extLst>
          </p:cNvPr>
          <p:cNvSpPr txBox="1"/>
          <p:nvPr/>
        </p:nvSpPr>
        <p:spPr>
          <a:xfrm>
            <a:off x="4740024" y="2950130"/>
            <a:ext cx="4394215" cy="307777"/>
          </a:xfrm>
          <a:prstGeom prst="rect">
            <a:avLst/>
          </a:prstGeom>
          <a:noFill/>
        </p:spPr>
        <p:txBody>
          <a:bodyPr wrap="square" rtlCol="0">
            <a:spAutoFit/>
          </a:bodyPr>
          <a:lstStyle/>
          <a:p>
            <a:r>
              <a:rPr lang="en-US" altLang="zh-CN"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RNN</a:t>
            </a:r>
            <a:r>
              <a:rPr lang="zh-CN" altLang="en-US"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在</a:t>
            </a:r>
            <a:r>
              <a:rPr lang="en-US" altLang="zh-CN"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NLP</a:t>
            </a:r>
            <a:r>
              <a:rPr lang="zh-CN" altLang="en-US"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中的应用</a:t>
            </a:r>
          </a:p>
        </p:txBody>
      </p:sp>
    </p:spTree>
    <p:extLst>
      <p:ext uri="{BB962C8B-B14F-4D97-AF65-F5344CB8AC3E}">
        <p14:creationId xmlns:p14="http://schemas.microsoft.com/office/powerpoint/2010/main" val="1830866811"/>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509151" y="1951578"/>
            <a:ext cx="11173698" cy="3170099"/>
          </a:xfrm>
          <a:prstGeom prst="rect">
            <a:avLst/>
          </a:prstGeom>
          <a:noFill/>
        </p:spPr>
        <p:txBody>
          <a:bodyPr wrap="square" rtlCol="0">
            <a:spAutoFit/>
          </a:bodyPr>
          <a:lstStyle/>
          <a:p>
            <a:r>
              <a:rPr lang="zh-CN" altLang="en-US" sz="2000" dirty="0"/>
              <a:t>        自然语言处理的发展得益于深度神经网络（</a:t>
            </a:r>
            <a:r>
              <a:rPr lang="en-US" altLang="zh-CN" sz="2000" dirty="0"/>
              <a:t>DNN</a:t>
            </a:r>
            <a:r>
              <a:rPr lang="zh-CN" altLang="en-US" sz="2000" dirty="0"/>
              <a:t>）的复苏，因为 </a:t>
            </a:r>
            <a:r>
              <a:rPr lang="en-US" altLang="zh-CN" sz="2000" dirty="0"/>
              <a:t>DNN </a:t>
            </a:r>
            <a:r>
              <a:rPr lang="zh-CN" altLang="en-US" sz="2000" dirty="0"/>
              <a:t>不仅性能高且需要的设计性特征少。</a:t>
            </a:r>
            <a:r>
              <a:rPr lang="en-US" altLang="zh-CN" sz="2000" dirty="0"/>
              <a:t>DNN </a:t>
            </a:r>
            <a:r>
              <a:rPr lang="zh-CN" altLang="en-US" sz="2000" dirty="0"/>
              <a:t>有两个主要的架构：卷积神经网络（</a:t>
            </a:r>
            <a:r>
              <a:rPr lang="en-US" altLang="zh-CN" sz="2000" dirty="0"/>
              <a:t>CNN</a:t>
            </a:r>
            <a:r>
              <a:rPr lang="zh-CN" altLang="en-US" sz="2000" dirty="0"/>
              <a:t>）和循环神经网络（</a:t>
            </a:r>
            <a:r>
              <a:rPr lang="en-US" altLang="zh-CN" sz="2000" dirty="0"/>
              <a:t>RNN</a:t>
            </a:r>
            <a:r>
              <a:rPr lang="zh-CN" altLang="en-US" sz="2000" dirty="0"/>
              <a:t>）。</a:t>
            </a:r>
            <a:endParaRPr lang="en-US" altLang="zh-CN" sz="2000" dirty="0"/>
          </a:p>
          <a:p>
            <a:r>
              <a:rPr lang="zh-CN" altLang="en-US" sz="2000" dirty="0"/>
              <a:t>        闸门机制的进步缓解了基础 </a:t>
            </a:r>
            <a:r>
              <a:rPr lang="en-US" altLang="zh-CN" sz="2000" dirty="0"/>
              <a:t>RNN </a:t>
            </a:r>
            <a:r>
              <a:rPr lang="zh-CN" altLang="en-US" sz="2000" dirty="0"/>
              <a:t>的一些限制，最终形成两种主流的 </a:t>
            </a:r>
            <a:r>
              <a:rPr lang="en-US" altLang="zh-CN" sz="2000" dirty="0"/>
              <a:t>RNN </a:t>
            </a:r>
            <a:r>
              <a:rPr lang="zh-CN" altLang="en-US" sz="2000" dirty="0"/>
              <a:t>类型：长短型记忆（</a:t>
            </a:r>
            <a:r>
              <a:rPr lang="en-US" altLang="zh-CN" sz="2000" dirty="0"/>
              <a:t>LSTM</a:t>
            </a:r>
            <a:r>
              <a:rPr lang="zh-CN" altLang="en-US" sz="2000" dirty="0"/>
              <a:t>）和循环门单元（</a:t>
            </a:r>
            <a:r>
              <a:rPr lang="en-US" altLang="zh-CN" sz="2000" dirty="0"/>
              <a:t>GRU</a:t>
            </a:r>
            <a:r>
              <a:rPr lang="zh-CN" altLang="en-US" sz="2000" dirty="0"/>
              <a:t>）。</a:t>
            </a:r>
            <a:endParaRPr lang="en-US" altLang="zh-CN" sz="2000" dirty="0"/>
          </a:p>
          <a:p>
            <a:r>
              <a:rPr lang="zh-CN" altLang="en-US" sz="2000" dirty="0"/>
              <a:t>        一般来说，</a:t>
            </a:r>
            <a:r>
              <a:rPr lang="en-US" altLang="zh-CN" sz="2000" dirty="0"/>
              <a:t>CNN </a:t>
            </a:r>
            <a:r>
              <a:rPr lang="zh-CN" altLang="en-US" sz="2000" dirty="0"/>
              <a:t>是分层架构，</a:t>
            </a:r>
            <a:r>
              <a:rPr lang="en-US" altLang="zh-CN" sz="2000" dirty="0"/>
              <a:t>RNN </a:t>
            </a:r>
            <a:r>
              <a:rPr lang="zh-CN" altLang="en-US" sz="2000" dirty="0"/>
              <a:t>是连续结构。</a:t>
            </a:r>
            <a:endParaRPr lang="en-US" altLang="zh-CN" sz="2000" dirty="0"/>
          </a:p>
          <a:p>
            <a:r>
              <a:rPr lang="en-US" altLang="zh-CN" sz="2000" dirty="0"/>
              <a:t>        </a:t>
            </a:r>
            <a:r>
              <a:rPr lang="zh-CN" altLang="en-US" sz="2000" dirty="0"/>
              <a:t>基于它们的特性“分层（</a:t>
            </a:r>
            <a:r>
              <a:rPr lang="en-US" altLang="zh-CN" sz="2000" dirty="0"/>
              <a:t>CNN</a:t>
            </a:r>
            <a:r>
              <a:rPr lang="zh-CN" altLang="en-US" sz="2000" dirty="0"/>
              <a:t>） </a:t>
            </a:r>
            <a:r>
              <a:rPr lang="en-US" altLang="zh-CN" sz="2000" dirty="0"/>
              <a:t>vs. </a:t>
            </a:r>
            <a:r>
              <a:rPr lang="zh-CN" altLang="en-US" sz="2000" dirty="0"/>
              <a:t>连续（</a:t>
            </a:r>
            <a:r>
              <a:rPr lang="en-US" altLang="zh-CN" sz="2000" dirty="0"/>
              <a:t>RNN</a:t>
            </a:r>
            <a:r>
              <a:rPr lang="zh-CN" altLang="en-US" sz="2000" dirty="0"/>
              <a:t>）”，在处理语言的任务上，我们倾向于为分类类型的任务选择 </a:t>
            </a:r>
            <a:r>
              <a:rPr lang="en-US" altLang="zh-CN" sz="2000" dirty="0"/>
              <a:t>CNN</a:t>
            </a:r>
            <a:r>
              <a:rPr lang="zh-CN" altLang="en-US" sz="2000" dirty="0"/>
              <a:t>，例如情感分类，因为情感通常是由一些关键词来决定的；对于顺序建模任务，我们会选择 </a:t>
            </a:r>
            <a:r>
              <a:rPr lang="en-US" altLang="zh-CN" sz="2000" dirty="0"/>
              <a:t>RNN</a:t>
            </a:r>
            <a:r>
              <a:rPr lang="zh-CN" altLang="en-US" sz="2000" dirty="0"/>
              <a:t>，例如语言建模任务，要求在了解上下文的基础上灵活建模。但是，也有许多例子表明</a:t>
            </a:r>
            <a:r>
              <a:rPr lang="en-US" altLang="zh-CN" sz="2000" dirty="0"/>
              <a:t>RNN </a:t>
            </a:r>
            <a:r>
              <a:rPr lang="zh-CN" altLang="en-US" sz="2000" dirty="0"/>
              <a:t>在文本级别的情感分类任务中表现得很好而封闭的 </a:t>
            </a:r>
            <a:r>
              <a:rPr lang="en-US" altLang="zh-CN" sz="2000" dirty="0"/>
              <a:t>CNN </a:t>
            </a:r>
            <a:r>
              <a:rPr lang="zh-CN" altLang="en-US" sz="2000" dirty="0"/>
              <a:t>在语言建模任务上比 </a:t>
            </a:r>
            <a:r>
              <a:rPr lang="en-US" altLang="zh-CN" sz="2000" dirty="0"/>
              <a:t>LSTM </a:t>
            </a:r>
            <a:r>
              <a:rPr lang="zh-CN" altLang="en-US" sz="2000" dirty="0"/>
              <a:t>更胜一筹。</a:t>
            </a:r>
            <a:endParaRPr lang="en-US" sz="2800" dirty="0">
              <a:solidFill>
                <a:schemeClr val="accent1">
                  <a:lumMod val="75000"/>
                </a:schemeClr>
              </a:solidFill>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ea typeface="FZHei-B01S" panose="02010601030101010101" pitchFamily="2" charset="-122"/>
              </a:rPr>
              <a:t>自然语言处理</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488987002"/>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509151" y="1159525"/>
            <a:ext cx="11173698" cy="4955203"/>
          </a:xfrm>
          <a:prstGeom prst="rect">
            <a:avLst/>
          </a:prstGeom>
          <a:noFill/>
        </p:spPr>
        <p:txBody>
          <a:bodyPr wrap="square" rtlCol="0">
            <a:spAutoFit/>
          </a:bodyPr>
          <a:lstStyle/>
          <a:p>
            <a:r>
              <a:rPr lang="en-US" altLang="zh-CN" sz="2800" dirty="0">
                <a:solidFill>
                  <a:schemeClr val="accent1">
                    <a:lumMod val="75000"/>
                  </a:schemeClr>
                </a:solidFill>
              </a:rPr>
              <a:t>RNN</a:t>
            </a:r>
            <a:r>
              <a:rPr lang="zh-CN" altLang="en-US" sz="2800" dirty="0">
                <a:solidFill>
                  <a:schemeClr val="accent1">
                    <a:lumMod val="75000"/>
                  </a:schemeClr>
                </a:solidFill>
              </a:rPr>
              <a:t>能做什么？</a:t>
            </a:r>
            <a:endParaRPr lang="en-US" sz="2800" dirty="0">
              <a:solidFill>
                <a:schemeClr val="accent1">
                  <a:lumMod val="75000"/>
                </a:schemeClr>
              </a:solidFill>
              <a:sym typeface="FZHei-B01S" panose="02010601030101010101" pitchFamily="2" charset="-122"/>
            </a:endParaRPr>
          </a:p>
          <a:p>
            <a:pPr marL="285750" indent="-285750">
              <a:buFont typeface="Arial" panose="020B0604020202020204" pitchFamily="34" charset="0"/>
              <a:buChar char="•"/>
            </a:pPr>
            <a:r>
              <a:rPr lang="zh-CN" altLang="en-US" sz="2000" dirty="0"/>
              <a:t>语言模型和文本生成 </a:t>
            </a:r>
            <a:br>
              <a:rPr lang="zh-CN" altLang="en-US" sz="2800" dirty="0"/>
            </a:br>
            <a:r>
              <a:rPr lang="zh-CN" altLang="en-US" sz="2000" dirty="0"/>
              <a:t>给定一个词的序列，我们想预测在前面的词确定之后，每个词出现的概率。语言模型可以度量一个句子出现的可能性，这可以作为机器翻译的一个重要输入。能预测下一个词所带来的额外效果使我们得到了一个生成模型，这可以让我们通过对输出概率采样来生成新的文本。根据训练数据的具体内容，我们可以生成任意内容。在语言模型中，输入通常是词的序列（编码成</a:t>
            </a:r>
            <a:r>
              <a:rPr lang="en-US" altLang="zh-CN" sz="2000" dirty="0"/>
              <a:t>one-hot</a:t>
            </a:r>
            <a:r>
              <a:rPr lang="zh-CN" altLang="en-US" sz="2000" dirty="0"/>
              <a:t>向量），输出是预测得到的词的序列。</a:t>
            </a:r>
            <a:endParaRPr lang="en-US" altLang="zh-CN" sz="2000" dirty="0"/>
          </a:p>
          <a:p>
            <a:endParaRPr lang="en-US" sz="2800" dirty="0">
              <a:solidFill>
                <a:schemeClr val="accent1">
                  <a:lumMod val="75000"/>
                </a:schemeClr>
              </a:solidFill>
              <a:sym typeface="FZHei-B01S" panose="02010601030101010101" pitchFamily="2" charset="-122"/>
            </a:endParaRPr>
          </a:p>
          <a:p>
            <a:pPr marL="285750" indent="-285750">
              <a:buFont typeface="Arial" panose="020B0604020202020204" pitchFamily="34" charset="0"/>
              <a:buChar char="•"/>
            </a:pPr>
            <a:r>
              <a:rPr lang="zh-CN" altLang="en-US" sz="2000" dirty="0"/>
              <a:t>机器翻译 </a:t>
            </a:r>
            <a:br>
              <a:rPr lang="zh-CN" altLang="en-US" sz="2800" dirty="0"/>
            </a:br>
            <a:r>
              <a:rPr lang="zh-CN" altLang="en-US" sz="2000" dirty="0"/>
              <a:t>机器翻译与语言模型相似，输入是源语言中的一个词的序列（例如，德语），输出是目标语言（例如，英语）的一个词的序列。一个关键不同点在于在接收到了完整的输入后才会开始输出，因为我们要翻译得到的句子的第一个词可能需要前面整个输入序列的信息。</a:t>
            </a:r>
            <a:endParaRPr lang="en-US" altLang="zh-CN" sz="2000" dirty="0"/>
          </a:p>
          <a:p>
            <a:endParaRPr lang="en-US" altLang="zh-CN" sz="2000" dirty="0"/>
          </a:p>
          <a:p>
            <a:pPr marL="285750" indent="-285750">
              <a:buFont typeface="Arial" panose="020B0604020202020204" pitchFamily="34" charset="0"/>
              <a:buChar char="•"/>
            </a:pPr>
            <a:r>
              <a:rPr lang="zh-CN" altLang="en-US" sz="2000" dirty="0"/>
              <a:t>语音识别 </a:t>
            </a:r>
            <a:br>
              <a:rPr lang="zh-CN" altLang="en-US" sz="2800" dirty="0"/>
            </a:br>
            <a:r>
              <a:rPr lang="zh-CN" altLang="en-US" sz="2000" dirty="0"/>
              <a:t>给定一段从声波中产生的输入声学信号序列，我们想要预测一个语音片段序列及其概率。</a:t>
            </a:r>
            <a:endParaRPr lang="en-US" sz="2800" dirty="0">
              <a:solidFill>
                <a:schemeClr val="accent1">
                  <a:lumMod val="75000"/>
                </a:schemeClr>
              </a:solidFill>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RNN</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855426542"/>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1211515" y="1473273"/>
            <a:ext cx="10408398" cy="830997"/>
          </a:xfrm>
          <a:prstGeom prst="rect">
            <a:avLst/>
          </a:prstGeom>
          <a:noFill/>
        </p:spPr>
        <p:txBody>
          <a:bodyPr wrap="square" rtlCol="0">
            <a:spAutoFit/>
          </a:bodyPr>
          <a:lstStyle/>
          <a:p>
            <a:r>
              <a:rPr lang="zh-CN" alt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rPr>
              <a:t>自然语言处理中常将分词问题转换为序列标注问题（中文），基本的神经网络无法考虑上下文信息。</a:t>
            </a:r>
            <a:endParaRPr lang="en-US" sz="2400" b="1" dirty="0">
              <a:solidFill>
                <a:srgbClr val="36A7BC"/>
              </a:solidFill>
              <a:latin typeface="FZHei-B01S" panose="02010601030101010101" pitchFamily="2" charset="-122"/>
              <a:ea typeface="FZHei-B01S" panose="02010601030101010101" pitchFamily="2" charset="-122"/>
              <a:cs typeface="Roboto Black" charset="0"/>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3" name="文本框 2">
            <a:extLst>
              <a:ext uri="{FF2B5EF4-FFF2-40B4-BE49-F238E27FC236}">
                <a16:creationId xmlns:a16="http://schemas.microsoft.com/office/drawing/2014/main" id="{1D53911A-8A84-423A-98EC-C6616DE7F99A}"/>
              </a:ext>
            </a:extLst>
          </p:cNvPr>
          <p:cNvSpPr txBox="1"/>
          <p:nvPr/>
        </p:nvSpPr>
        <p:spPr>
          <a:xfrm>
            <a:off x="446215" y="2574767"/>
            <a:ext cx="5208997" cy="2031325"/>
          </a:xfrm>
          <a:prstGeom prst="rect">
            <a:avLst/>
          </a:prstGeom>
          <a:noFill/>
        </p:spPr>
        <p:txBody>
          <a:bodyPr wrap="square" rtlCol="0">
            <a:spAutoFit/>
          </a:bodyPr>
          <a:lstStyle/>
          <a:p>
            <a:r>
              <a:rPr lang="zh-CN" altLang="en-US" dirty="0">
                <a:solidFill>
                  <a:schemeClr val="accent2">
                    <a:lumMod val="75000"/>
                  </a:schemeClr>
                </a:solidFill>
              </a:rPr>
              <a:t>小</a:t>
            </a:r>
            <a:r>
              <a:rPr lang="en-US" altLang="zh-CN" dirty="0">
                <a:solidFill>
                  <a:schemeClr val="accent2">
                    <a:lumMod val="75000"/>
                  </a:schemeClr>
                </a:solidFill>
              </a:rPr>
              <a:t>=[1,0]    label=[1,0,0,0]</a:t>
            </a:r>
          </a:p>
          <a:p>
            <a:r>
              <a:rPr lang="zh-CN" altLang="en-US" dirty="0">
                <a:solidFill>
                  <a:schemeClr val="accent2">
                    <a:lumMod val="75000"/>
                  </a:schemeClr>
                </a:solidFill>
              </a:rPr>
              <a:t>明</a:t>
            </a:r>
            <a:r>
              <a:rPr lang="en-US" altLang="zh-CN" dirty="0">
                <a:solidFill>
                  <a:schemeClr val="accent2">
                    <a:lumMod val="75000"/>
                  </a:schemeClr>
                </a:solidFill>
              </a:rPr>
              <a:t>=[0,1]    label=[0,0,1,0]              label=[1,0,0,0]</a:t>
            </a:r>
          </a:p>
          <a:p>
            <a:endParaRPr lang="en-US" altLang="zh-CN" dirty="0">
              <a:solidFill>
                <a:schemeClr val="accent2">
                  <a:lumMod val="75000"/>
                </a:schemeClr>
              </a:solidFill>
            </a:endParaRPr>
          </a:p>
          <a:p>
            <a:r>
              <a:rPr lang="zh-CN" altLang="en-US" dirty="0">
                <a:solidFill>
                  <a:schemeClr val="accent2">
                    <a:lumMod val="75000"/>
                  </a:schemeClr>
                </a:solidFill>
              </a:rPr>
              <a:t>需要通过某种方式告诉神经网络“明”的上下文信息。</a:t>
            </a:r>
            <a:endParaRPr lang="en-US" altLang="zh-CN" dirty="0">
              <a:solidFill>
                <a:schemeClr val="accent2">
                  <a:lumMod val="75000"/>
                </a:schemeClr>
              </a:solidFill>
            </a:endParaRPr>
          </a:p>
          <a:p>
            <a:endParaRPr lang="en-US" altLang="zh-CN" dirty="0">
              <a:solidFill>
                <a:schemeClr val="accent2">
                  <a:lumMod val="75000"/>
                </a:schemeClr>
              </a:solidFill>
            </a:endParaRPr>
          </a:p>
          <a:p>
            <a:r>
              <a:rPr lang="en-US" altLang="zh-CN" dirty="0">
                <a:solidFill>
                  <a:schemeClr val="accent2">
                    <a:lumMod val="75000"/>
                  </a:schemeClr>
                </a:solidFill>
              </a:rPr>
              <a:t>RNN</a:t>
            </a:r>
            <a:r>
              <a:rPr lang="zh-CN" altLang="en-US" dirty="0">
                <a:solidFill>
                  <a:schemeClr val="accent2">
                    <a:lumMod val="75000"/>
                  </a:schemeClr>
                </a:solidFill>
              </a:rPr>
              <a:t>通过连接每次输入的隐藏层节点实现单向传递过去信息的效果，所有输入共享参数矩阵。</a:t>
            </a:r>
          </a:p>
        </p:txBody>
      </p:sp>
      <p:pic>
        <p:nvPicPr>
          <p:cNvPr id="7" name="图片 6">
            <a:extLst>
              <a:ext uri="{FF2B5EF4-FFF2-40B4-BE49-F238E27FC236}">
                <a16:creationId xmlns:a16="http://schemas.microsoft.com/office/drawing/2014/main" id="{DE388063-9C4A-429F-8C9E-4FA73E32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760" y="2396846"/>
            <a:ext cx="6737968" cy="23871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959ED45D-50D9-4FFC-8359-16CC35FE5178}"/>
              </a:ext>
            </a:extLst>
          </p:cNvPr>
          <p:cNvPicPr>
            <a:picLocks noChangeAspect="1"/>
          </p:cNvPicPr>
          <p:nvPr/>
        </p:nvPicPr>
        <p:blipFill rotWithShape="1">
          <a:blip r:embed="rId12">
            <a:extLst>
              <a:ext uri="{28A0092B-C50C-407E-A947-70E740481C1C}">
                <a14:useLocalDpi xmlns:a14="http://schemas.microsoft.com/office/drawing/2010/main" val="0"/>
              </a:ext>
            </a:extLst>
          </a:blip>
          <a:srcRect l="75237" t="-149" r="18212" b="149"/>
          <a:stretch/>
        </p:blipFill>
        <p:spPr>
          <a:xfrm rot="16200000">
            <a:off x="5779135" y="491748"/>
            <a:ext cx="597414" cy="12192000"/>
          </a:xfrm>
          <a:prstGeom prst="rect">
            <a:avLst/>
          </a:prstGeom>
        </p:spPr>
      </p:pic>
      <p:pic>
        <p:nvPicPr>
          <p:cNvPr id="26" name="图片 25">
            <a:extLst>
              <a:ext uri="{FF2B5EF4-FFF2-40B4-BE49-F238E27FC236}">
                <a16:creationId xmlns:a16="http://schemas.microsoft.com/office/drawing/2014/main" id="{ABD2D40D-8783-4BDA-8C46-3DCA0BC18DA1}"/>
              </a:ext>
            </a:extLst>
          </p:cNvPr>
          <p:cNvPicPr>
            <a:picLocks noChangeAspect="1"/>
          </p:cNvPicPr>
          <p:nvPr/>
        </p:nvPicPr>
        <p:blipFill rotWithShape="1">
          <a:blip r:embed="rId12">
            <a:extLst>
              <a:ext uri="{28A0092B-C50C-407E-A947-70E740481C1C}">
                <a14:useLocalDpi xmlns:a14="http://schemas.microsoft.com/office/drawing/2010/main" val="0"/>
              </a:ext>
            </a:extLst>
          </a:blip>
          <a:srcRect l="70180" t="-146" b="146"/>
          <a:stretch/>
        </p:blipFill>
        <p:spPr>
          <a:xfrm rot="16200000">
            <a:off x="4718118" y="-4736275"/>
            <a:ext cx="2719449" cy="12192000"/>
          </a:xfrm>
          <a:prstGeom prst="rect">
            <a:avLst/>
          </a:prstGeom>
        </p:spPr>
      </p:pic>
      <p:sp>
        <p:nvSpPr>
          <p:cNvPr id="3" name="矩形 2">
            <a:extLst>
              <a:ext uri="{FF2B5EF4-FFF2-40B4-BE49-F238E27FC236}">
                <a16:creationId xmlns:a16="http://schemas.microsoft.com/office/drawing/2014/main" id="{C3928CB5-E1E9-4F44-9FD3-991621CDB9D8}"/>
              </a:ext>
            </a:extLst>
          </p:cNvPr>
          <p:cNvSpPr/>
          <p:nvPr/>
        </p:nvSpPr>
        <p:spPr>
          <a:xfrm>
            <a:off x="3004261" y="1227140"/>
            <a:ext cx="4036626" cy="1015663"/>
          </a:xfrm>
          <a:prstGeom prst="rect">
            <a:avLst/>
          </a:prstGeom>
        </p:spPr>
        <p:txBody>
          <a:bodyPr wrap="square">
            <a:spAutoFit/>
          </a:bodyPr>
          <a:lstStyle/>
          <a:p>
            <a:pPr algn="ctr"/>
            <a:r>
              <a:rPr lang="en-US" altLang="zh-CN" sz="6000" b="1" dirty="0">
                <a:solidFill>
                  <a:schemeClr val="bg1"/>
                </a:solidFill>
                <a:latin typeface="FZHei-B01S" panose="02010601030101010101" pitchFamily="2" charset="-122"/>
                <a:ea typeface="FZHei-B01S" panose="02010601030101010101" pitchFamily="2" charset="-122"/>
                <a:cs typeface="Bebas Neue" charset="0"/>
                <a:sym typeface="FZHei-B01S" panose="02010601030101010101" pitchFamily="2" charset="-122"/>
              </a:rPr>
              <a:t>Contents</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MH_Others_1">
            <a:extLst>
              <a:ext uri="{FF2B5EF4-FFF2-40B4-BE49-F238E27FC236}">
                <a16:creationId xmlns:a16="http://schemas.microsoft.com/office/drawing/2014/main" id="{431F04E1-C7DF-B14D-B441-AE3BC737B573}"/>
              </a:ext>
            </a:extLst>
          </p:cNvPr>
          <p:cNvSpPr txBox="1"/>
          <p:nvPr>
            <p:custDataLst>
              <p:tags r:id="rId1"/>
            </p:custDataLst>
          </p:nvPr>
        </p:nvSpPr>
        <p:spPr>
          <a:xfrm>
            <a:off x="432412" y="1268030"/>
            <a:ext cx="3382645" cy="923290"/>
          </a:xfrm>
          <a:prstGeom prst="rect">
            <a:avLst/>
          </a:prstGeom>
          <a:noFill/>
        </p:spPr>
        <p:txBody>
          <a:bodyPr wrap="square" lIns="108000" tIns="0" rIns="0" bIns="0"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600" normalizeH="0" baseline="0" noProof="0" dirty="0">
                <a:ln>
                  <a:noFill/>
                </a:ln>
                <a:solidFill>
                  <a:schemeClr val="bg1"/>
                </a:solidFill>
                <a:uLnTx/>
                <a:uFillTx/>
                <a:latin typeface="FZHei-B01S" panose="02010601030101010101" pitchFamily="2" charset="-122"/>
                <a:ea typeface="FZHei-B01S" panose="02010601030101010101" pitchFamily="2" charset="-122"/>
                <a:cs typeface="微软雅黑" panose="020B0503020204020204" pitchFamily="34" charset="-122"/>
                <a:sym typeface="FZHei-B01S" panose="02010601030101010101" pitchFamily="2" charset="-122"/>
              </a:rPr>
              <a:t>目录</a:t>
            </a:r>
          </a:p>
        </p:txBody>
      </p:sp>
      <p:sp>
        <p:nvSpPr>
          <p:cNvPr id="5" name="文本框 4">
            <a:extLst>
              <a:ext uri="{FF2B5EF4-FFF2-40B4-BE49-F238E27FC236}">
                <a16:creationId xmlns:a16="http://schemas.microsoft.com/office/drawing/2014/main" id="{4B34414A-DC5C-9746-9BCF-1EC8D1B66988}"/>
              </a:ext>
            </a:extLst>
          </p:cNvPr>
          <p:cNvSpPr txBox="1"/>
          <p:nvPr/>
        </p:nvSpPr>
        <p:spPr>
          <a:xfrm>
            <a:off x="954119" y="3429000"/>
            <a:ext cx="1651000" cy="1200329"/>
          </a:xfrm>
          <a:prstGeom prst="rect">
            <a:avLst/>
          </a:prstGeom>
          <a:noFill/>
        </p:spPr>
        <p:txBody>
          <a:bodyPr wrap="square" rtlCol="0" anchor="ctr" anchorCtr="0">
            <a:spAutoFit/>
          </a:bodyPr>
          <a:lstStyle/>
          <a:p>
            <a:pPr algn="ctr"/>
            <a:r>
              <a:rPr lang="en-US" altLang="zh-CN"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1</a:t>
            </a:r>
            <a:endParaRPr lang="zh-CN" altLang="en-US"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文本框 5">
            <a:extLst>
              <a:ext uri="{FF2B5EF4-FFF2-40B4-BE49-F238E27FC236}">
                <a16:creationId xmlns:a16="http://schemas.microsoft.com/office/drawing/2014/main" id="{A7EE2325-C2E6-3148-8721-0754DC22F987}"/>
              </a:ext>
            </a:extLst>
          </p:cNvPr>
          <p:cNvSpPr txBox="1"/>
          <p:nvPr/>
        </p:nvSpPr>
        <p:spPr>
          <a:xfrm>
            <a:off x="3789204" y="3429000"/>
            <a:ext cx="1651000" cy="1200329"/>
          </a:xfrm>
          <a:prstGeom prst="rect">
            <a:avLst/>
          </a:prstGeom>
          <a:noFill/>
        </p:spPr>
        <p:txBody>
          <a:bodyPr wrap="square" rtlCol="0" anchor="ctr" anchorCtr="0">
            <a:spAutoFit/>
          </a:bodyPr>
          <a:lstStyle/>
          <a:p>
            <a:pPr algn="ctr"/>
            <a:r>
              <a:rPr lang="en-US" altLang="zh-CN"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2</a:t>
            </a:r>
            <a:endParaRPr lang="zh-CN" altLang="en-US"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a:extLst>
              <a:ext uri="{FF2B5EF4-FFF2-40B4-BE49-F238E27FC236}">
                <a16:creationId xmlns:a16="http://schemas.microsoft.com/office/drawing/2014/main" id="{AE08BC1A-FB35-A840-B6DA-8C8A47616C08}"/>
              </a:ext>
            </a:extLst>
          </p:cNvPr>
          <p:cNvSpPr txBox="1"/>
          <p:nvPr/>
        </p:nvSpPr>
        <p:spPr>
          <a:xfrm>
            <a:off x="6624289" y="3429000"/>
            <a:ext cx="1651000" cy="1200329"/>
          </a:xfrm>
          <a:prstGeom prst="rect">
            <a:avLst/>
          </a:prstGeom>
          <a:noFill/>
        </p:spPr>
        <p:txBody>
          <a:bodyPr wrap="square" rtlCol="0" anchor="ctr" anchorCtr="0">
            <a:spAutoFit/>
          </a:bodyPr>
          <a:lstStyle/>
          <a:p>
            <a:pPr algn="ctr"/>
            <a:r>
              <a:rPr lang="en-US" altLang="zh-CN"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3</a:t>
            </a:r>
            <a:endParaRPr lang="zh-CN" altLang="en-US"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a:extLst>
              <a:ext uri="{FF2B5EF4-FFF2-40B4-BE49-F238E27FC236}">
                <a16:creationId xmlns:a16="http://schemas.microsoft.com/office/drawing/2014/main" id="{66CA920C-70D4-7F43-865F-4883F9AB6F55}"/>
              </a:ext>
            </a:extLst>
          </p:cNvPr>
          <p:cNvSpPr txBox="1"/>
          <p:nvPr/>
        </p:nvSpPr>
        <p:spPr>
          <a:xfrm>
            <a:off x="9459374" y="3429000"/>
            <a:ext cx="1651000" cy="1200329"/>
          </a:xfrm>
          <a:prstGeom prst="rect">
            <a:avLst/>
          </a:prstGeom>
          <a:noFill/>
        </p:spPr>
        <p:txBody>
          <a:bodyPr wrap="square" rtlCol="0" anchor="ctr" anchorCtr="0">
            <a:spAutoFit/>
          </a:bodyPr>
          <a:lstStyle/>
          <a:p>
            <a:pPr algn="ctr"/>
            <a:r>
              <a:rPr lang="en-US" altLang="zh-CN"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4</a:t>
            </a:r>
            <a:endParaRPr lang="zh-CN" altLang="en-US" sz="72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17" name="PA-组合 21">
            <a:extLst>
              <a:ext uri="{FF2B5EF4-FFF2-40B4-BE49-F238E27FC236}">
                <a16:creationId xmlns:a16="http://schemas.microsoft.com/office/drawing/2014/main" id="{23450048-846F-0442-954E-A1C4FFE77B21}"/>
              </a:ext>
            </a:extLst>
          </p:cNvPr>
          <p:cNvGrpSpPr/>
          <p:nvPr>
            <p:custDataLst>
              <p:tags r:id="rId2"/>
            </p:custDataLst>
          </p:nvPr>
        </p:nvGrpSpPr>
        <p:grpSpPr>
          <a:xfrm>
            <a:off x="954119" y="4628187"/>
            <a:ext cx="9831585" cy="787693"/>
            <a:chOff x="527576" y="4628187"/>
            <a:chExt cx="9831585" cy="787693"/>
          </a:xfrm>
        </p:grpSpPr>
        <p:sp>
          <p:nvSpPr>
            <p:cNvPr id="18" name="PA-矩形 11">
              <a:extLst>
                <a:ext uri="{FF2B5EF4-FFF2-40B4-BE49-F238E27FC236}">
                  <a16:creationId xmlns:a16="http://schemas.microsoft.com/office/drawing/2014/main" id="{BE7F8348-4094-BC4E-B014-A04D10017BEF}"/>
                </a:ext>
              </a:extLst>
            </p:cNvPr>
            <p:cNvSpPr/>
            <p:nvPr>
              <p:custDataLst>
                <p:tags r:id="rId3"/>
              </p:custDataLst>
            </p:nvPr>
          </p:nvSpPr>
          <p:spPr>
            <a:xfrm>
              <a:off x="527576" y="5161964"/>
              <a:ext cx="1651000" cy="253916"/>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循环神经网络</a:t>
              </a:r>
              <a:r>
                <a:rPr kumimoji="0" lang="en-US" altLang="zh-CN"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RNN</a:t>
              </a:r>
              <a:r>
                <a:rPr kumimoji="0" lang="zh-CN" altLang="en-US"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介绍</a:t>
              </a:r>
              <a:endParaRPr kumimoji="0" lang="en-US" altLang="zh-CN"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PA-矩形 12">
              <a:extLst>
                <a:ext uri="{FF2B5EF4-FFF2-40B4-BE49-F238E27FC236}">
                  <a16:creationId xmlns:a16="http://schemas.microsoft.com/office/drawing/2014/main" id="{8C11E99C-A2ED-7246-AE6F-145FD729077A}"/>
                </a:ext>
              </a:extLst>
            </p:cNvPr>
            <p:cNvSpPr/>
            <p:nvPr>
              <p:custDataLst>
                <p:tags r:id="rId4"/>
              </p:custDataLst>
            </p:nvPr>
          </p:nvSpPr>
          <p:spPr>
            <a:xfrm>
              <a:off x="909413" y="4656061"/>
              <a:ext cx="887325" cy="461665"/>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RNN</a:t>
              </a:r>
              <a:endParaRPr kumimoji="0" lang="zh-CN" altLang="en-US"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PA-矩形 13">
              <a:extLst>
                <a:ext uri="{FF2B5EF4-FFF2-40B4-BE49-F238E27FC236}">
                  <a16:creationId xmlns:a16="http://schemas.microsoft.com/office/drawing/2014/main" id="{31FCE936-464F-2D4D-B62E-5B063CCDB86F}"/>
                </a:ext>
              </a:extLst>
            </p:cNvPr>
            <p:cNvSpPr/>
            <p:nvPr>
              <p:custDataLst>
                <p:tags r:id="rId5"/>
              </p:custDataLst>
            </p:nvPr>
          </p:nvSpPr>
          <p:spPr>
            <a:xfrm>
              <a:off x="3534904" y="5161964"/>
              <a:ext cx="1306512" cy="253916"/>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自然语言处理简介</a:t>
              </a:r>
              <a:endParaRPr kumimoji="0" lang="en-US" altLang="zh-CN"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PA-矩形 14">
              <a:extLst>
                <a:ext uri="{FF2B5EF4-FFF2-40B4-BE49-F238E27FC236}">
                  <a16:creationId xmlns:a16="http://schemas.microsoft.com/office/drawing/2014/main" id="{E1BCE087-5D2D-1942-89A8-2CD8A1B72A2E}"/>
                </a:ext>
              </a:extLst>
            </p:cNvPr>
            <p:cNvSpPr/>
            <p:nvPr>
              <p:custDataLst>
                <p:tags r:id="rId6"/>
              </p:custDataLst>
            </p:nvPr>
          </p:nvSpPr>
          <p:spPr>
            <a:xfrm>
              <a:off x="3793259" y="4628188"/>
              <a:ext cx="789803" cy="461665"/>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NLP</a:t>
              </a:r>
              <a:endParaRPr kumimoji="0" lang="zh-CN" altLang="en-US"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PA-矩形 15">
              <a:extLst>
                <a:ext uri="{FF2B5EF4-FFF2-40B4-BE49-F238E27FC236}">
                  <a16:creationId xmlns:a16="http://schemas.microsoft.com/office/drawing/2014/main" id="{30E390C6-3BB0-1C45-B35F-C6F1BA0408DB}"/>
                </a:ext>
              </a:extLst>
            </p:cNvPr>
            <p:cNvSpPr/>
            <p:nvPr>
              <p:custDataLst>
                <p:tags r:id="rId7"/>
              </p:custDataLst>
            </p:nvPr>
          </p:nvSpPr>
          <p:spPr>
            <a:xfrm>
              <a:off x="6067494" y="5161964"/>
              <a:ext cx="1908177" cy="253916"/>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循环神经网络在</a:t>
              </a:r>
              <a:r>
                <a:rPr kumimoji="0" lang="en-US" altLang="zh-CN"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NLP</a:t>
              </a:r>
              <a:r>
                <a:rPr kumimoji="0" lang="zh-CN" altLang="en-US"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中的应用</a:t>
              </a:r>
              <a:endParaRPr kumimoji="0" lang="en-US" altLang="zh-CN" sz="1050" b="0" i="1"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PA-矩形 16">
              <a:extLst>
                <a:ext uri="{FF2B5EF4-FFF2-40B4-BE49-F238E27FC236}">
                  <a16:creationId xmlns:a16="http://schemas.microsoft.com/office/drawing/2014/main" id="{D02EFDF5-8F89-0643-97E8-565B976F811F}"/>
                </a:ext>
              </a:extLst>
            </p:cNvPr>
            <p:cNvSpPr/>
            <p:nvPr>
              <p:custDataLst>
                <p:tags r:id="rId8"/>
              </p:custDataLst>
            </p:nvPr>
          </p:nvSpPr>
          <p:spPr>
            <a:xfrm>
              <a:off x="6579583" y="4628188"/>
              <a:ext cx="884001" cy="461665"/>
            </a:xfrm>
            <a:prstGeom prst="rect">
              <a:avLst/>
            </a:prstGeom>
            <a:ln>
              <a:noFill/>
            </a:ln>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rPr>
                <a:t>应用</a:t>
              </a:r>
            </a:p>
          </p:txBody>
        </p:sp>
        <p:sp>
          <p:nvSpPr>
            <p:cNvPr id="25" name="PA-矩形 18">
              <a:extLst>
                <a:ext uri="{FF2B5EF4-FFF2-40B4-BE49-F238E27FC236}">
                  <a16:creationId xmlns:a16="http://schemas.microsoft.com/office/drawing/2014/main" id="{737CE073-5AB2-4049-8C23-401EB3ABCC33}"/>
                </a:ext>
              </a:extLst>
            </p:cNvPr>
            <p:cNvSpPr/>
            <p:nvPr>
              <p:custDataLst>
                <p:tags r:id="rId9"/>
              </p:custDataLst>
            </p:nvPr>
          </p:nvSpPr>
          <p:spPr>
            <a:xfrm>
              <a:off x="9475160" y="4628187"/>
              <a:ext cx="884001" cy="46166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总结</a:t>
              </a:r>
              <a:endParaRPr kumimoji="0" lang="zh-CN" altLang="en-US"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2719097102"/>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866520" y="1577521"/>
            <a:ext cx="10458960" cy="4093428"/>
          </a:xfrm>
          <a:prstGeom prst="rect">
            <a:avLst/>
          </a:prstGeom>
          <a:noFill/>
        </p:spPr>
        <p:txBody>
          <a:bodyPr wrap="square" rtlCol="0">
            <a:spAutoFit/>
          </a:bodyPr>
          <a:lstStyle/>
          <a:p>
            <a:r>
              <a:rPr lang="zh-CN" altLang="en-US" sz="2000" dirty="0">
                <a:solidFill>
                  <a:schemeClr val="accent1">
                    <a:lumMod val="75000"/>
                  </a:schemeClr>
                </a:solidFill>
                <a:ea typeface="FZHei-B01S" panose="02010601030101010101" pitchFamily="2" charset="-122"/>
              </a:rPr>
              <a:t>       比如在一个订票系统上，我们输入 </a:t>
            </a:r>
            <a:r>
              <a:rPr lang="en-US" altLang="zh-CN" sz="2000" dirty="0">
                <a:solidFill>
                  <a:schemeClr val="accent1">
                    <a:lumMod val="75000"/>
                  </a:schemeClr>
                </a:solidFill>
                <a:ea typeface="FZHei-B01S" panose="02010601030101010101" pitchFamily="2" charset="-122"/>
              </a:rPr>
              <a:t>“Arrive Taipei on November 2</a:t>
            </a:r>
            <a:r>
              <a:rPr lang="en-US" altLang="zh-CN" sz="2000" baseline="30000" dirty="0">
                <a:solidFill>
                  <a:schemeClr val="accent1">
                    <a:lumMod val="75000"/>
                  </a:schemeClr>
                </a:solidFill>
                <a:ea typeface="FZHei-B01S" panose="02010601030101010101" pitchFamily="2" charset="-122"/>
              </a:rPr>
              <a:t>nd</a:t>
            </a:r>
            <a:r>
              <a:rPr lang="en-US" altLang="zh-CN" sz="2000" dirty="0">
                <a:solidFill>
                  <a:schemeClr val="accent1">
                    <a:lumMod val="75000"/>
                  </a:schemeClr>
                </a:solidFill>
                <a:ea typeface="FZHei-B01S" panose="02010601030101010101" pitchFamily="2" charset="-122"/>
              </a:rPr>
              <a:t>” </a:t>
            </a:r>
            <a:r>
              <a:rPr lang="zh-CN" altLang="en-US" sz="2000" dirty="0">
                <a:solidFill>
                  <a:schemeClr val="accent1">
                    <a:lumMod val="75000"/>
                  </a:schemeClr>
                </a:solidFill>
                <a:ea typeface="FZHei-B01S" panose="02010601030101010101" pitchFamily="2" charset="-122"/>
              </a:rPr>
              <a:t>这样一个序列，设置几个槽位，希望算法能够将关键词 </a:t>
            </a:r>
            <a:r>
              <a:rPr lang="en-US" altLang="zh-CN" sz="2000" dirty="0">
                <a:solidFill>
                  <a:schemeClr val="accent1">
                    <a:lumMod val="75000"/>
                  </a:schemeClr>
                </a:solidFill>
                <a:ea typeface="FZHei-B01S" panose="02010601030101010101" pitchFamily="2" charset="-122"/>
              </a:rPr>
              <a:t>‘Taipei’ </a:t>
            </a:r>
            <a:r>
              <a:rPr lang="zh-CN" altLang="en-US" sz="2000" dirty="0">
                <a:solidFill>
                  <a:schemeClr val="accent1">
                    <a:lumMod val="75000"/>
                  </a:schemeClr>
                </a:solidFill>
                <a:ea typeface="FZHei-B01S" panose="02010601030101010101" pitchFamily="2" charset="-122"/>
              </a:rPr>
              <a:t>放入目的地槽位中， 将 </a:t>
            </a:r>
            <a:r>
              <a:rPr lang="en-US" altLang="zh-CN" sz="2000" dirty="0">
                <a:solidFill>
                  <a:schemeClr val="accent1">
                    <a:lumMod val="75000"/>
                  </a:schemeClr>
                </a:solidFill>
                <a:ea typeface="FZHei-B01S" panose="02010601030101010101" pitchFamily="2" charset="-122"/>
              </a:rPr>
              <a:t>‘November’ </a:t>
            </a:r>
            <a:r>
              <a:rPr lang="zh-CN" altLang="en-US" sz="2000" dirty="0">
                <a:solidFill>
                  <a:schemeClr val="accent1">
                    <a:lumMod val="75000"/>
                  </a:schemeClr>
                </a:solidFill>
                <a:ea typeface="FZHei-B01S" panose="02010601030101010101" pitchFamily="2" charset="-122"/>
              </a:rPr>
              <a:t>和 </a:t>
            </a:r>
            <a:r>
              <a:rPr lang="en-US" altLang="zh-CN" sz="2000" dirty="0">
                <a:solidFill>
                  <a:schemeClr val="accent1">
                    <a:lumMod val="75000"/>
                  </a:schemeClr>
                </a:solidFill>
                <a:ea typeface="FZHei-B01S" panose="02010601030101010101" pitchFamily="2" charset="-122"/>
              </a:rPr>
              <a:t>‘2</a:t>
            </a:r>
            <a:r>
              <a:rPr lang="en-US" altLang="zh-CN" sz="2000" baseline="30000" dirty="0">
                <a:solidFill>
                  <a:schemeClr val="accent1">
                    <a:lumMod val="75000"/>
                  </a:schemeClr>
                </a:solidFill>
                <a:ea typeface="FZHei-B01S" panose="02010601030101010101" pitchFamily="2" charset="-122"/>
              </a:rPr>
              <a:t>nd</a:t>
            </a:r>
            <a:r>
              <a:rPr lang="en-US" altLang="zh-CN" sz="2000" dirty="0">
                <a:solidFill>
                  <a:schemeClr val="accent1">
                    <a:lumMod val="75000"/>
                  </a:schemeClr>
                </a:solidFill>
                <a:ea typeface="FZHei-B01S" panose="02010601030101010101" pitchFamily="2" charset="-122"/>
              </a:rPr>
              <a:t>’ </a:t>
            </a:r>
            <a:r>
              <a:rPr lang="zh-CN" altLang="en-US" sz="2000" dirty="0">
                <a:solidFill>
                  <a:schemeClr val="accent1">
                    <a:lumMod val="75000"/>
                  </a:schemeClr>
                </a:solidFill>
                <a:ea typeface="FZHei-B01S" panose="02010601030101010101" pitchFamily="2" charset="-122"/>
              </a:rPr>
              <a:t>放入到达时间槽位，将 </a:t>
            </a:r>
            <a:r>
              <a:rPr lang="en-US" altLang="zh-CN" sz="2000" dirty="0">
                <a:solidFill>
                  <a:schemeClr val="accent1">
                    <a:lumMod val="75000"/>
                  </a:schemeClr>
                </a:solidFill>
                <a:ea typeface="FZHei-B01S" panose="02010601030101010101" pitchFamily="2" charset="-122"/>
              </a:rPr>
              <a:t>‘Arrive’ </a:t>
            </a:r>
            <a:r>
              <a:rPr lang="zh-CN" altLang="en-US" sz="2000" dirty="0">
                <a:solidFill>
                  <a:schemeClr val="accent1">
                    <a:lumMod val="75000"/>
                  </a:schemeClr>
                </a:solidFill>
                <a:ea typeface="FZHei-B01S" panose="02010601030101010101" pitchFamily="2" charset="-122"/>
              </a:rPr>
              <a:t>和 </a:t>
            </a:r>
            <a:r>
              <a:rPr lang="en-US" altLang="zh-CN" sz="2000" dirty="0">
                <a:solidFill>
                  <a:schemeClr val="accent1">
                    <a:lumMod val="75000"/>
                  </a:schemeClr>
                </a:solidFill>
                <a:ea typeface="FZHei-B01S" panose="02010601030101010101" pitchFamily="2" charset="-122"/>
              </a:rPr>
              <a:t>‘on’ </a:t>
            </a:r>
            <a:r>
              <a:rPr lang="zh-CN" altLang="en-US" sz="2000" dirty="0">
                <a:solidFill>
                  <a:schemeClr val="accent1">
                    <a:lumMod val="75000"/>
                  </a:schemeClr>
                </a:solidFill>
                <a:ea typeface="FZHei-B01S" panose="02010601030101010101" pitchFamily="2" charset="-122"/>
              </a:rPr>
              <a:t>放入其他槽位，实现对输入序列的一个归类，以便后续提取相应信息。</a:t>
            </a:r>
            <a:endParaRPr lang="en-US" altLang="zh-CN" sz="2000" dirty="0">
              <a:solidFill>
                <a:schemeClr val="accent1">
                  <a:lumMod val="75000"/>
                </a:schemeClr>
              </a:solidFill>
              <a:ea typeface="FZHei-B01S" panose="02010601030101010101" pitchFamily="2" charset="-122"/>
            </a:endParaRPr>
          </a:p>
          <a:p>
            <a:r>
              <a:rPr lang="zh-CN" altLang="en-US" sz="2000" dirty="0">
                <a:solidFill>
                  <a:schemeClr val="accent1">
                    <a:lumMod val="75000"/>
                  </a:schemeClr>
                </a:solidFill>
                <a:ea typeface="FZHei-B01S" panose="02010601030101010101" pitchFamily="2" charset="-122"/>
              </a:rPr>
              <a:t>       用</a:t>
            </a:r>
            <a:r>
              <a:rPr lang="zh-CN" altLang="en-US" sz="2000" dirty="0">
                <a:ea typeface="FZHei-B01S" panose="02010601030101010101" pitchFamily="2" charset="-122"/>
              </a:rPr>
              <a:t>前馈神经网络</a:t>
            </a:r>
            <a:r>
              <a:rPr lang="zh-CN" altLang="en-US" sz="2000" dirty="0">
                <a:solidFill>
                  <a:schemeClr val="accent1">
                    <a:lumMod val="75000"/>
                  </a:schemeClr>
                </a:solidFill>
                <a:ea typeface="FZHei-B01S" panose="02010601030101010101" pitchFamily="2" charset="-122"/>
              </a:rPr>
              <a:t>来解决这个问题的话，首先要对输入序列向量化，将每一个输入的单词用向量表示，可以使用 </a:t>
            </a:r>
            <a:r>
              <a:rPr lang="en-US" altLang="zh-CN" sz="2000" dirty="0">
                <a:solidFill>
                  <a:schemeClr val="accent1">
                    <a:lumMod val="75000"/>
                  </a:schemeClr>
                </a:solidFill>
                <a:ea typeface="FZHei-B01S" panose="02010601030101010101" pitchFamily="2" charset="-122"/>
              </a:rPr>
              <a:t>One-of-N Encoding </a:t>
            </a:r>
            <a:r>
              <a:rPr lang="zh-CN" altLang="en-US" sz="2000" dirty="0">
                <a:solidFill>
                  <a:schemeClr val="accent1">
                    <a:lumMod val="75000"/>
                  </a:schemeClr>
                </a:solidFill>
                <a:ea typeface="FZHei-B01S" panose="02010601030101010101" pitchFamily="2" charset="-122"/>
              </a:rPr>
              <a:t>或者是 </a:t>
            </a:r>
            <a:r>
              <a:rPr lang="en-US" altLang="zh-CN" sz="2000" dirty="0">
                <a:solidFill>
                  <a:schemeClr val="accent1">
                    <a:lumMod val="75000"/>
                  </a:schemeClr>
                </a:solidFill>
                <a:ea typeface="FZHei-B01S" panose="02010601030101010101" pitchFamily="2" charset="-122"/>
              </a:rPr>
              <a:t>Word hashing </a:t>
            </a:r>
            <a:r>
              <a:rPr lang="zh-CN" altLang="en-US" sz="2000" dirty="0">
                <a:solidFill>
                  <a:schemeClr val="accent1">
                    <a:lumMod val="75000"/>
                  </a:schemeClr>
                </a:solidFill>
                <a:ea typeface="FZHei-B01S" panose="02010601030101010101" pitchFamily="2" charset="-122"/>
              </a:rPr>
              <a:t>等编码方法，输出预测槽位的概率分布。</a:t>
            </a:r>
            <a:endParaRPr lang="en-US" altLang="zh-CN" sz="2000" dirty="0">
              <a:solidFill>
                <a:schemeClr val="accent1">
                  <a:lumMod val="75000"/>
                </a:schemeClr>
              </a:solidFill>
              <a:ea typeface="FZHei-B01S" panose="02010601030101010101" pitchFamily="2" charset="-122"/>
            </a:endParaRPr>
          </a:p>
          <a:p>
            <a:r>
              <a:rPr lang="zh-CN" altLang="en-US" sz="2000" dirty="0">
                <a:solidFill>
                  <a:schemeClr val="accent1">
                    <a:lumMod val="75000"/>
                  </a:schemeClr>
                </a:solidFill>
                <a:ea typeface="FZHei-B01S" panose="02010601030101010101" pitchFamily="2" charset="-122"/>
              </a:rPr>
              <a:t>        但是，如果现在又有一个输入是  </a:t>
            </a:r>
            <a:r>
              <a:rPr lang="en-US" altLang="zh-CN" sz="2000" dirty="0">
                <a:solidFill>
                  <a:schemeClr val="accent1">
                    <a:lumMod val="75000"/>
                  </a:schemeClr>
                </a:solidFill>
                <a:ea typeface="FZHei-B01S" panose="02010601030101010101" pitchFamily="2" charset="-122"/>
              </a:rPr>
              <a:t>“Leave Taipei on November 2</a:t>
            </a:r>
            <a:r>
              <a:rPr lang="en-US" altLang="zh-CN" sz="2000" baseline="30000" dirty="0">
                <a:solidFill>
                  <a:schemeClr val="accent1">
                    <a:lumMod val="75000"/>
                  </a:schemeClr>
                </a:solidFill>
                <a:ea typeface="FZHei-B01S" panose="02010601030101010101" pitchFamily="2" charset="-122"/>
              </a:rPr>
              <a:t>nd</a:t>
            </a:r>
            <a:r>
              <a:rPr lang="en-US" altLang="zh-CN" sz="2000" dirty="0">
                <a:solidFill>
                  <a:schemeClr val="accent1">
                    <a:lumMod val="75000"/>
                  </a:schemeClr>
                </a:solidFill>
                <a:ea typeface="FZHei-B01S" panose="02010601030101010101" pitchFamily="2" charset="-122"/>
              </a:rPr>
              <a:t>”</a:t>
            </a:r>
            <a:r>
              <a:rPr lang="zh-CN" altLang="en-US" sz="2000" dirty="0">
                <a:solidFill>
                  <a:schemeClr val="accent1">
                    <a:lumMod val="75000"/>
                  </a:schemeClr>
                </a:solidFill>
                <a:ea typeface="FZHei-B01S" panose="02010601030101010101" pitchFamily="2" charset="-122"/>
              </a:rPr>
              <a:t>，这里 </a:t>
            </a:r>
            <a:r>
              <a:rPr lang="en-US" altLang="zh-CN" sz="2000" dirty="0">
                <a:solidFill>
                  <a:schemeClr val="accent1">
                    <a:lumMod val="75000"/>
                  </a:schemeClr>
                </a:solidFill>
                <a:ea typeface="FZHei-B01S" panose="02010601030101010101" pitchFamily="2" charset="-122"/>
              </a:rPr>
              <a:t>’Taipei’ </a:t>
            </a:r>
            <a:r>
              <a:rPr lang="zh-CN" altLang="en-US" sz="2000" dirty="0">
                <a:solidFill>
                  <a:schemeClr val="accent1">
                    <a:lumMod val="75000"/>
                  </a:schemeClr>
                </a:solidFill>
                <a:ea typeface="FZHei-B01S" panose="02010601030101010101" pitchFamily="2" charset="-122"/>
              </a:rPr>
              <a:t>是作为一个出发地，所以应当是把</a:t>
            </a:r>
            <a:r>
              <a:rPr lang="en-US" altLang="zh-CN" sz="2000" dirty="0">
                <a:solidFill>
                  <a:schemeClr val="accent1">
                    <a:lumMod val="75000"/>
                  </a:schemeClr>
                </a:solidFill>
                <a:ea typeface="FZHei-B01S" panose="02010601030101010101" pitchFamily="2" charset="-122"/>
              </a:rPr>
              <a:t> ‘Taipei’ </a:t>
            </a:r>
            <a:r>
              <a:rPr lang="zh-CN" altLang="en-US" sz="2000" dirty="0">
                <a:solidFill>
                  <a:schemeClr val="accent1">
                    <a:lumMod val="75000"/>
                  </a:schemeClr>
                </a:solidFill>
                <a:ea typeface="FZHei-B01S" panose="02010601030101010101" pitchFamily="2" charset="-122"/>
              </a:rPr>
              <a:t>放入出发地槽位而不是目的地槽位，可是对于前馈网络来说，对于同一个输入，输出的概率分布应该也是一样的，不可能出现既是目的地的概率最高又是出发地的概率最高。</a:t>
            </a:r>
            <a:endParaRPr lang="en-US" altLang="zh-CN" sz="2000" dirty="0">
              <a:solidFill>
                <a:schemeClr val="accent1">
                  <a:lumMod val="75000"/>
                </a:schemeClr>
              </a:solidFill>
              <a:ea typeface="FZHei-B01S" panose="02010601030101010101" pitchFamily="2" charset="-122"/>
            </a:endParaRPr>
          </a:p>
          <a:p>
            <a:r>
              <a:rPr lang="zh-CN" altLang="en-US" sz="2000" dirty="0">
                <a:solidFill>
                  <a:schemeClr val="accent1">
                    <a:lumMod val="75000"/>
                  </a:schemeClr>
                </a:solidFill>
                <a:ea typeface="FZHei-B01S" panose="02010601030101010101" pitchFamily="2" charset="-122"/>
              </a:rPr>
              <a:t>      所以我们就希望能够让神经网络拥有“记忆”的能力，能够根据之前的信息得到不同的输出。将两段序列中的 </a:t>
            </a:r>
            <a:r>
              <a:rPr lang="en-US" altLang="zh-CN" sz="2000" dirty="0">
                <a:solidFill>
                  <a:schemeClr val="accent1">
                    <a:lumMod val="75000"/>
                  </a:schemeClr>
                </a:solidFill>
                <a:ea typeface="FZHei-B01S" panose="02010601030101010101" pitchFamily="2" charset="-122"/>
              </a:rPr>
              <a:t>‘Taipei’ </a:t>
            </a:r>
            <a:r>
              <a:rPr lang="zh-CN" altLang="en-US" sz="2000" dirty="0">
                <a:solidFill>
                  <a:schemeClr val="accent1">
                    <a:lumMod val="75000"/>
                  </a:schemeClr>
                </a:solidFill>
                <a:ea typeface="FZHei-B01S" panose="02010601030101010101" pitchFamily="2" charset="-122"/>
              </a:rPr>
              <a:t>分别归入目的地槽位和出发地槽位。</a:t>
            </a:r>
            <a:endParaRPr lang="en-US" sz="2000" dirty="0">
              <a:solidFill>
                <a:schemeClr val="accent1">
                  <a:lumMod val="75000"/>
                </a:schemeClr>
              </a:solidFill>
              <a:ea typeface="FZHei-B01S" panose="02010601030101010101" pitchFamily="2" charset="-122"/>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Tree>
    <p:extLst>
      <p:ext uri="{BB962C8B-B14F-4D97-AF65-F5344CB8AC3E}">
        <p14:creationId xmlns:p14="http://schemas.microsoft.com/office/powerpoint/2010/main" val="336111776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509151" y="1212363"/>
            <a:ext cx="11173698" cy="5078313"/>
          </a:xfrm>
          <a:prstGeom prst="rect">
            <a:avLst/>
          </a:prstGeom>
          <a:noFill/>
        </p:spPr>
        <p:txBody>
          <a:bodyPr wrap="square" rtlCol="0">
            <a:spAutoFit/>
          </a:bodyPr>
          <a:lstStyle/>
          <a:p>
            <a:r>
              <a:rPr lang="zh-CN" altLang="en-US" sz="2400" dirty="0">
                <a:solidFill>
                  <a:schemeClr val="accent1">
                    <a:lumMod val="60000"/>
                    <a:lumOff val="40000"/>
                  </a:schemeClr>
                </a:solidFill>
              </a:rPr>
              <a:t>       </a:t>
            </a:r>
            <a:r>
              <a:rPr lang="zh-CN" altLang="en-US" sz="2400" dirty="0">
                <a:solidFill>
                  <a:schemeClr val="accent1">
                    <a:lumMod val="75000"/>
                  </a:schemeClr>
                </a:solidFill>
              </a:rPr>
              <a:t>循环神经网络的基本结构就是将网络的输出保存在一个记忆单元中，这个记忆单元和下一次的输入一起进入神经网络中，输入序列的顺序改变</a:t>
            </a:r>
            <a:r>
              <a:rPr lang="en-US" altLang="zh-CN" sz="2400" dirty="0">
                <a:solidFill>
                  <a:schemeClr val="accent1">
                    <a:lumMod val="75000"/>
                  </a:schemeClr>
                </a:solidFill>
              </a:rPr>
              <a:t>, </a:t>
            </a:r>
            <a:r>
              <a:rPr lang="zh-CN" altLang="en-US" sz="2400" dirty="0">
                <a:solidFill>
                  <a:schemeClr val="accent1">
                    <a:lumMod val="75000"/>
                  </a:schemeClr>
                </a:solidFill>
              </a:rPr>
              <a:t>会改变网络的输出结果。</a:t>
            </a:r>
            <a:endParaRPr lang="en-US" altLang="zh-CN" sz="2400" dirty="0">
              <a:solidFill>
                <a:schemeClr val="accent1">
                  <a:lumMod val="75000"/>
                </a:schemeClr>
              </a:solidFill>
            </a:endParaRPr>
          </a:p>
          <a:p>
            <a:endParaRPr lang="en-US" altLang="zh-CN" sz="2400" dirty="0">
              <a:solidFill>
                <a:schemeClr val="accent1">
                  <a:lumMod val="75000"/>
                </a:schemeClr>
              </a:solidFill>
            </a:endParaRPr>
          </a:p>
          <a:p>
            <a:r>
              <a:rPr lang="zh-CN" altLang="en-US" sz="2400" dirty="0">
                <a:solidFill>
                  <a:schemeClr val="accent1">
                    <a:lumMod val="75000"/>
                  </a:schemeClr>
                </a:solidFill>
                <a:sym typeface="FZHei-B01S" panose="02010601030101010101" pitchFamily="2" charset="-122"/>
              </a:rPr>
              <a:t>自然语言处理中的词嵌入问题 ：</a:t>
            </a:r>
            <a:endParaRPr lang="en-US" altLang="zh-CN" sz="2400" dirty="0">
              <a:solidFill>
                <a:schemeClr val="accent1">
                  <a:lumMod val="75000"/>
                </a:schemeClr>
              </a:solidFill>
              <a:sym typeface="FZHei-B01S" panose="02010601030101010101" pitchFamily="2" charset="-122"/>
            </a:endParaRPr>
          </a:p>
          <a:p>
            <a:endParaRPr lang="en-US" altLang="zh-CN" sz="2400" dirty="0">
              <a:solidFill>
                <a:schemeClr val="accent1">
                  <a:lumMod val="60000"/>
                  <a:lumOff val="40000"/>
                </a:schemeClr>
              </a:solidFill>
              <a:sym typeface="FZHei-B01S" panose="02010601030101010101" pitchFamily="2" charset="-122"/>
            </a:endParaRPr>
          </a:p>
          <a:p>
            <a:r>
              <a:rPr lang="zh-CN" altLang="en-US" sz="2000" dirty="0">
                <a:solidFill>
                  <a:schemeClr val="accent1">
                    <a:lumMod val="75000"/>
                  </a:schemeClr>
                </a:solidFill>
              </a:rPr>
              <a:t>       </a:t>
            </a:r>
            <a:r>
              <a:rPr lang="zh-CN" altLang="en-US" sz="2000" dirty="0"/>
              <a:t>图像分类问题会使用</a:t>
            </a:r>
            <a:r>
              <a:rPr lang="en-US" altLang="zh-CN" sz="2000" dirty="0"/>
              <a:t>one-hot </a:t>
            </a:r>
            <a:r>
              <a:rPr lang="zh-CN" altLang="en-US" sz="2000" dirty="0"/>
              <a:t>编码，比如一共有五类，那么属于第二类的编码就是</a:t>
            </a:r>
            <a:r>
              <a:rPr lang="en-US" altLang="zh-CN" sz="2000" dirty="0"/>
              <a:t>(0, 1, 0, 0, 0)</a:t>
            </a:r>
            <a:r>
              <a:rPr lang="zh-CN" altLang="en-US" sz="2000" dirty="0"/>
              <a:t>，对于分类问题，这样当然特别简明。</a:t>
            </a:r>
            <a:endParaRPr lang="en-US" altLang="zh-CN" sz="2000" dirty="0"/>
          </a:p>
          <a:p>
            <a:r>
              <a:rPr lang="en-US" altLang="zh-CN" sz="2000" dirty="0"/>
              <a:t>       </a:t>
            </a:r>
            <a:r>
              <a:rPr lang="zh-CN" altLang="en-US" sz="2000" dirty="0"/>
              <a:t>但是在自然语言处理中，因为单词的数目过多，比如有</a:t>
            </a:r>
            <a:r>
              <a:rPr lang="en-US" altLang="zh-CN" sz="2000" dirty="0"/>
              <a:t>10000 </a:t>
            </a:r>
            <a:r>
              <a:rPr lang="zh-CN" altLang="en-US" sz="2000" dirty="0"/>
              <a:t>个不同的词，那么使用</a:t>
            </a:r>
            <a:r>
              <a:rPr lang="en-US" altLang="zh-CN" sz="2000" dirty="0"/>
              <a:t>one-hot</a:t>
            </a:r>
            <a:r>
              <a:rPr lang="zh-CN" altLang="en-US" sz="2000" dirty="0"/>
              <a:t>这样的方式来定义，效率就特别低，每个单词都是</a:t>
            </a:r>
            <a:r>
              <a:rPr lang="en-US" altLang="zh-CN" sz="2000" dirty="0"/>
              <a:t>10000 </a:t>
            </a:r>
            <a:r>
              <a:rPr lang="zh-CN" altLang="en-US" sz="2000" dirty="0"/>
              <a:t>维的向量，其中只有一位是</a:t>
            </a:r>
            <a:r>
              <a:rPr lang="en-US" altLang="zh-CN" sz="2000" dirty="0"/>
              <a:t>1</a:t>
            </a:r>
            <a:r>
              <a:rPr lang="zh-CN" altLang="en-US" sz="2000" dirty="0"/>
              <a:t>，其余都是</a:t>
            </a:r>
            <a:r>
              <a:rPr lang="en-US" altLang="zh-CN" sz="2000" dirty="0"/>
              <a:t>0</a:t>
            </a:r>
            <a:r>
              <a:rPr lang="zh-CN" altLang="en-US" sz="2000" dirty="0"/>
              <a:t>，特别占用内存。除此之外，也不能体现单词的词性，因为每一个单词都是</a:t>
            </a:r>
            <a:r>
              <a:rPr lang="en-US" altLang="zh-CN" sz="2000" dirty="0"/>
              <a:t>one-hot</a:t>
            </a:r>
            <a:r>
              <a:rPr lang="zh-CN" altLang="en-US" sz="2000" dirty="0"/>
              <a:t>，虽然有些单词在语义上会更加接近，但是</a:t>
            </a:r>
            <a:r>
              <a:rPr lang="en-US" altLang="zh-CN" sz="2000" dirty="0"/>
              <a:t>one-hot </a:t>
            </a:r>
            <a:r>
              <a:rPr lang="zh-CN" altLang="en-US" sz="2000" dirty="0"/>
              <a:t>没办法体现这个特点，所以必须使用另外一种方式定义每一个单词，这就引出了词嵌入。对于每个词，可以使用一个高维向量去表示它，这里的高维向量和</a:t>
            </a:r>
            <a:r>
              <a:rPr lang="en-US" altLang="zh-CN" sz="2000" dirty="0"/>
              <a:t>one-hot </a:t>
            </a:r>
            <a:r>
              <a:rPr lang="zh-CN" altLang="en-US" sz="2000" dirty="0"/>
              <a:t>的区别在于，这个向量不再是</a:t>
            </a:r>
            <a:r>
              <a:rPr lang="en-US" altLang="zh-CN" sz="2000" dirty="0"/>
              <a:t>0 </a:t>
            </a:r>
            <a:r>
              <a:rPr lang="zh-CN" altLang="en-US" sz="2000" dirty="0"/>
              <a:t>和</a:t>
            </a:r>
            <a:r>
              <a:rPr lang="en-US" altLang="zh-CN" sz="2000" dirty="0"/>
              <a:t>1 </a:t>
            </a:r>
            <a:r>
              <a:rPr lang="zh-CN" altLang="en-US" sz="2000" dirty="0"/>
              <a:t>的形式，向量的每一位都是一些实数，而这些实数隐含着这个单词的某种属性。</a:t>
            </a:r>
            <a:endParaRPr lang="en-US" sz="2800" dirty="0">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7" name="TextBox 8">
            <a:extLst>
              <a:ext uri="{FF2B5EF4-FFF2-40B4-BE49-F238E27FC236}">
                <a16:creationId xmlns:a16="http://schemas.microsoft.com/office/drawing/2014/main" id="{6ADEBEE4-B0C9-4ABA-9FA3-E76833CEEAF6}"/>
              </a:ext>
            </a:extLst>
          </p:cNvPr>
          <p:cNvSpPr txBox="1">
            <a:spLocks noChangeArrowheads="1"/>
          </p:cNvSpPr>
          <p:nvPr/>
        </p:nvSpPr>
        <p:spPr bwMode="auto">
          <a:xfrm>
            <a:off x="382869" y="866112"/>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ea typeface="FZHei-B01S" panose="02010601030101010101" pitchFamily="2" charset="-122"/>
              </a:rPr>
              <a:t>词嵌入</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564573150"/>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312221" y="924808"/>
            <a:ext cx="7129588" cy="5355312"/>
          </a:xfrm>
          <a:prstGeom prst="rect">
            <a:avLst/>
          </a:prstGeom>
          <a:noFill/>
        </p:spPr>
        <p:txBody>
          <a:bodyPr wrap="square" rtlCol="0">
            <a:spAutoFit/>
          </a:bodyPr>
          <a:lstStyle/>
          <a:p>
            <a:r>
              <a:rPr lang="zh-CN" altLang="en-US" dirty="0">
                <a:solidFill>
                  <a:schemeClr val="accent1">
                    <a:lumMod val="75000"/>
                  </a:schemeClr>
                </a:solidFill>
              </a:rPr>
              <a:t>（</a:t>
            </a:r>
            <a:r>
              <a:rPr lang="en-US" altLang="zh-CN" dirty="0">
                <a:solidFill>
                  <a:schemeClr val="accent1">
                    <a:lumMod val="75000"/>
                  </a:schemeClr>
                </a:solidFill>
              </a:rPr>
              <a:t>1</a:t>
            </a:r>
            <a:r>
              <a:rPr lang="zh-CN" altLang="en-US" dirty="0">
                <a:solidFill>
                  <a:schemeClr val="accent1">
                    <a:lumMod val="75000"/>
                  </a:schemeClr>
                </a:solidFill>
              </a:rPr>
              <a:t>）</a:t>
            </a:r>
            <a:r>
              <a:rPr lang="en-US" altLang="zh-CN" dirty="0">
                <a:solidFill>
                  <a:schemeClr val="accent1">
                    <a:lumMod val="75000"/>
                  </a:schemeClr>
                </a:solidFill>
              </a:rPr>
              <a:t>The cat likes playing ball. </a:t>
            </a:r>
            <a:br>
              <a:rPr lang="en-US" altLang="zh-CN" dirty="0">
                <a:solidFill>
                  <a:schemeClr val="accent1">
                    <a:lumMod val="75000"/>
                  </a:schemeClr>
                </a:solidFill>
              </a:rPr>
            </a:br>
            <a:r>
              <a:rPr lang="zh-CN" altLang="en-US" dirty="0">
                <a:solidFill>
                  <a:schemeClr val="accent1">
                    <a:lumMod val="75000"/>
                  </a:schemeClr>
                </a:solidFill>
              </a:rPr>
              <a:t>（</a:t>
            </a:r>
            <a:r>
              <a:rPr lang="en-US" altLang="zh-CN" dirty="0">
                <a:solidFill>
                  <a:schemeClr val="accent1">
                    <a:lumMod val="75000"/>
                  </a:schemeClr>
                </a:solidFill>
              </a:rPr>
              <a:t>2</a:t>
            </a:r>
            <a:r>
              <a:rPr lang="zh-CN" altLang="en-US" dirty="0">
                <a:solidFill>
                  <a:schemeClr val="accent1">
                    <a:lumMod val="75000"/>
                  </a:schemeClr>
                </a:solidFill>
              </a:rPr>
              <a:t>）</a:t>
            </a:r>
            <a:r>
              <a:rPr lang="en-US" altLang="zh-CN" dirty="0">
                <a:solidFill>
                  <a:schemeClr val="accent1">
                    <a:lumMod val="75000"/>
                  </a:schemeClr>
                </a:solidFill>
              </a:rPr>
              <a:t>The kitty likes playing wool. </a:t>
            </a:r>
            <a:br>
              <a:rPr lang="en-US" altLang="zh-CN" dirty="0">
                <a:solidFill>
                  <a:schemeClr val="accent1">
                    <a:lumMod val="75000"/>
                  </a:schemeClr>
                </a:solidFill>
              </a:rPr>
            </a:br>
            <a:r>
              <a:rPr lang="zh-CN" altLang="en-US" dirty="0">
                <a:solidFill>
                  <a:schemeClr val="accent1">
                    <a:lumMod val="75000"/>
                  </a:schemeClr>
                </a:solidFill>
              </a:rPr>
              <a:t>（</a:t>
            </a:r>
            <a:r>
              <a:rPr lang="en-US" altLang="zh-CN" dirty="0">
                <a:solidFill>
                  <a:schemeClr val="accent1">
                    <a:lumMod val="75000"/>
                  </a:schemeClr>
                </a:solidFill>
              </a:rPr>
              <a:t>3</a:t>
            </a:r>
            <a:r>
              <a:rPr lang="zh-CN" altLang="en-US" dirty="0">
                <a:solidFill>
                  <a:schemeClr val="accent1">
                    <a:lumMod val="75000"/>
                  </a:schemeClr>
                </a:solidFill>
              </a:rPr>
              <a:t>）</a:t>
            </a:r>
            <a:r>
              <a:rPr lang="en-US" altLang="zh-CN" dirty="0">
                <a:solidFill>
                  <a:schemeClr val="accent1">
                    <a:lumMod val="75000"/>
                  </a:schemeClr>
                </a:solidFill>
              </a:rPr>
              <a:t>The dog likes playing ball. </a:t>
            </a:r>
            <a:br>
              <a:rPr lang="en-US" altLang="zh-CN" dirty="0">
                <a:solidFill>
                  <a:schemeClr val="accent1">
                    <a:lumMod val="75000"/>
                  </a:schemeClr>
                </a:solidFill>
              </a:rPr>
            </a:br>
            <a:r>
              <a:rPr lang="zh-CN" altLang="en-US" dirty="0">
                <a:solidFill>
                  <a:schemeClr val="accent1">
                    <a:lumMod val="75000"/>
                  </a:schemeClr>
                </a:solidFill>
              </a:rPr>
              <a:t>（</a:t>
            </a:r>
            <a:r>
              <a:rPr lang="en-US" altLang="zh-CN" dirty="0">
                <a:solidFill>
                  <a:schemeClr val="accent1">
                    <a:lumMod val="75000"/>
                  </a:schemeClr>
                </a:solidFill>
              </a:rPr>
              <a:t>4</a:t>
            </a:r>
            <a:r>
              <a:rPr lang="zh-CN" altLang="en-US" dirty="0">
                <a:solidFill>
                  <a:schemeClr val="accent1">
                    <a:lumMod val="75000"/>
                  </a:schemeClr>
                </a:solidFill>
              </a:rPr>
              <a:t>）</a:t>
            </a:r>
            <a:r>
              <a:rPr lang="en-US" altLang="zh-CN" dirty="0">
                <a:solidFill>
                  <a:schemeClr val="accent1">
                    <a:lumMod val="75000"/>
                  </a:schemeClr>
                </a:solidFill>
              </a:rPr>
              <a:t>The boy likes playing ball.</a:t>
            </a:r>
          </a:p>
          <a:p>
            <a:r>
              <a:rPr lang="zh-CN" altLang="en-US" dirty="0">
                <a:solidFill>
                  <a:schemeClr val="accent1">
                    <a:lumMod val="75000"/>
                  </a:schemeClr>
                </a:solidFill>
              </a:rPr>
              <a:t>        重点分析里面的</a:t>
            </a:r>
            <a:r>
              <a:rPr lang="en-US" altLang="zh-CN" dirty="0">
                <a:solidFill>
                  <a:schemeClr val="accent1">
                    <a:lumMod val="75000"/>
                  </a:schemeClr>
                </a:solidFill>
              </a:rPr>
              <a:t>4 </a:t>
            </a:r>
            <a:r>
              <a:rPr lang="zh-CN" altLang="en-US" dirty="0">
                <a:solidFill>
                  <a:schemeClr val="accent1">
                    <a:lumMod val="75000"/>
                  </a:schemeClr>
                </a:solidFill>
              </a:rPr>
              <a:t>个词，</a:t>
            </a:r>
            <a:r>
              <a:rPr lang="en-US" altLang="zh-CN" dirty="0">
                <a:solidFill>
                  <a:schemeClr val="accent1">
                    <a:lumMod val="75000"/>
                  </a:schemeClr>
                </a:solidFill>
              </a:rPr>
              <a:t>cat</a:t>
            </a:r>
            <a:r>
              <a:rPr lang="zh-CN" altLang="en-US" dirty="0">
                <a:solidFill>
                  <a:schemeClr val="accent1">
                    <a:lumMod val="75000"/>
                  </a:schemeClr>
                </a:solidFill>
              </a:rPr>
              <a:t>、</a:t>
            </a:r>
            <a:r>
              <a:rPr lang="en-US" altLang="zh-CN" dirty="0">
                <a:solidFill>
                  <a:schemeClr val="accent1">
                    <a:lumMod val="75000"/>
                  </a:schemeClr>
                </a:solidFill>
              </a:rPr>
              <a:t>kitty</a:t>
            </a:r>
            <a:r>
              <a:rPr lang="zh-CN" altLang="en-US" dirty="0">
                <a:solidFill>
                  <a:schemeClr val="accent1">
                    <a:lumMod val="75000"/>
                  </a:schemeClr>
                </a:solidFill>
              </a:rPr>
              <a:t>、</a:t>
            </a:r>
            <a:r>
              <a:rPr lang="en-US" altLang="zh-CN" dirty="0">
                <a:solidFill>
                  <a:schemeClr val="accent1">
                    <a:lumMod val="75000"/>
                  </a:schemeClr>
                </a:solidFill>
              </a:rPr>
              <a:t>dog </a:t>
            </a:r>
            <a:r>
              <a:rPr lang="zh-CN" altLang="en-US" dirty="0">
                <a:solidFill>
                  <a:schemeClr val="accent1">
                    <a:lumMod val="75000"/>
                  </a:schemeClr>
                </a:solidFill>
              </a:rPr>
              <a:t>和</a:t>
            </a:r>
            <a:r>
              <a:rPr lang="en-US" altLang="zh-CN" dirty="0">
                <a:solidFill>
                  <a:schemeClr val="accent1">
                    <a:lumMod val="75000"/>
                  </a:schemeClr>
                </a:solidFill>
              </a:rPr>
              <a:t>boy</a:t>
            </a:r>
            <a:r>
              <a:rPr lang="zh-CN" altLang="en-US" dirty="0">
                <a:solidFill>
                  <a:schemeClr val="accent1">
                    <a:lumMod val="75000"/>
                  </a:schemeClr>
                </a:solidFill>
              </a:rPr>
              <a:t>。如果使用</a:t>
            </a:r>
            <a:r>
              <a:rPr lang="en-US" altLang="zh-CN" dirty="0">
                <a:solidFill>
                  <a:schemeClr val="accent1">
                    <a:lumMod val="75000"/>
                  </a:schemeClr>
                </a:solidFill>
              </a:rPr>
              <a:t>one-hot</a:t>
            </a:r>
            <a:r>
              <a:rPr lang="zh-CN" altLang="en-US" dirty="0">
                <a:solidFill>
                  <a:schemeClr val="accent1">
                    <a:lumMod val="75000"/>
                  </a:schemeClr>
                </a:solidFill>
              </a:rPr>
              <a:t>，那么</a:t>
            </a:r>
            <a:r>
              <a:rPr lang="en-US" altLang="zh-CN" dirty="0">
                <a:solidFill>
                  <a:schemeClr val="accent1">
                    <a:lumMod val="75000"/>
                  </a:schemeClr>
                </a:solidFill>
              </a:rPr>
              <a:t>cat </a:t>
            </a:r>
            <a:r>
              <a:rPr lang="zh-CN" altLang="en-US" dirty="0">
                <a:solidFill>
                  <a:schemeClr val="accent1">
                    <a:lumMod val="75000"/>
                  </a:schemeClr>
                </a:solidFill>
              </a:rPr>
              <a:t>就可以表示成</a:t>
            </a:r>
            <a:r>
              <a:rPr lang="en-US" altLang="zh-CN" dirty="0">
                <a:solidFill>
                  <a:schemeClr val="accent1">
                    <a:lumMod val="75000"/>
                  </a:schemeClr>
                </a:solidFill>
              </a:rPr>
              <a:t>(1, 0, 0, 0)</a:t>
            </a:r>
            <a:r>
              <a:rPr lang="zh-CN" altLang="en-US" dirty="0">
                <a:solidFill>
                  <a:schemeClr val="accent1">
                    <a:lumMod val="75000"/>
                  </a:schemeClr>
                </a:solidFill>
              </a:rPr>
              <a:t>，</a:t>
            </a:r>
            <a:r>
              <a:rPr lang="en-US" altLang="zh-CN" dirty="0">
                <a:solidFill>
                  <a:schemeClr val="accent1">
                    <a:lumMod val="75000"/>
                  </a:schemeClr>
                </a:solidFill>
              </a:rPr>
              <a:t>kitty </a:t>
            </a:r>
            <a:r>
              <a:rPr lang="zh-CN" altLang="en-US" dirty="0">
                <a:solidFill>
                  <a:schemeClr val="accent1">
                    <a:lumMod val="75000"/>
                  </a:schemeClr>
                </a:solidFill>
              </a:rPr>
              <a:t>就可以表示成</a:t>
            </a:r>
            <a:r>
              <a:rPr lang="en-US" altLang="zh-CN" dirty="0">
                <a:solidFill>
                  <a:schemeClr val="accent1">
                    <a:lumMod val="75000"/>
                  </a:schemeClr>
                </a:solidFill>
              </a:rPr>
              <a:t>(0, 1, 0, 0)</a:t>
            </a:r>
            <a:r>
              <a:rPr lang="zh-CN" altLang="en-US" dirty="0">
                <a:solidFill>
                  <a:schemeClr val="accent1">
                    <a:lumMod val="75000"/>
                  </a:schemeClr>
                </a:solidFill>
              </a:rPr>
              <a:t>，但是</a:t>
            </a:r>
            <a:r>
              <a:rPr lang="en-US" altLang="zh-CN" dirty="0">
                <a:solidFill>
                  <a:schemeClr val="accent1">
                    <a:lumMod val="75000"/>
                  </a:schemeClr>
                </a:solidFill>
              </a:rPr>
              <a:t>cat </a:t>
            </a:r>
            <a:r>
              <a:rPr lang="zh-CN" altLang="en-US" dirty="0">
                <a:solidFill>
                  <a:schemeClr val="accent1">
                    <a:lumMod val="75000"/>
                  </a:schemeClr>
                </a:solidFill>
              </a:rPr>
              <a:t>和</a:t>
            </a:r>
            <a:r>
              <a:rPr lang="en-US" altLang="zh-CN" dirty="0">
                <a:solidFill>
                  <a:schemeClr val="accent1">
                    <a:lumMod val="75000"/>
                  </a:schemeClr>
                </a:solidFill>
              </a:rPr>
              <a:t>kitty </a:t>
            </a:r>
            <a:r>
              <a:rPr lang="zh-CN" altLang="en-US" dirty="0">
                <a:solidFill>
                  <a:schemeClr val="accent1">
                    <a:lumMod val="75000"/>
                  </a:schemeClr>
                </a:solidFill>
              </a:rPr>
              <a:t>其实都表示小猫，所以这两个词语义是接近的，但是</a:t>
            </a:r>
            <a:r>
              <a:rPr lang="en-US" altLang="zh-CN" dirty="0">
                <a:solidFill>
                  <a:schemeClr val="accent1">
                    <a:lumMod val="75000"/>
                  </a:schemeClr>
                </a:solidFill>
              </a:rPr>
              <a:t>one-hot </a:t>
            </a:r>
            <a:r>
              <a:rPr lang="zh-CN" altLang="en-US" dirty="0">
                <a:solidFill>
                  <a:schemeClr val="accent1">
                    <a:lumMod val="75000"/>
                  </a:schemeClr>
                </a:solidFill>
              </a:rPr>
              <a:t>并不能体现这个特点。</a:t>
            </a:r>
            <a:endParaRPr lang="en-US" altLang="zh-CN" dirty="0">
              <a:solidFill>
                <a:schemeClr val="accent1">
                  <a:lumMod val="75000"/>
                </a:schemeClr>
              </a:solidFill>
            </a:endParaRPr>
          </a:p>
          <a:p>
            <a:r>
              <a:rPr lang="zh-CN" altLang="en-US" dirty="0">
                <a:solidFill>
                  <a:schemeClr val="accent1">
                    <a:lumMod val="75000"/>
                  </a:schemeClr>
                </a:solidFill>
              </a:rPr>
              <a:t>        使用词嵌入的方式来表示这</a:t>
            </a:r>
            <a:r>
              <a:rPr lang="en-US" altLang="zh-CN" dirty="0">
                <a:solidFill>
                  <a:schemeClr val="accent1">
                    <a:lumMod val="75000"/>
                  </a:schemeClr>
                </a:solidFill>
              </a:rPr>
              <a:t>4 </a:t>
            </a:r>
            <a:r>
              <a:rPr lang="zh-CN" altLang="en-US" dirty="0">
                <a:solidFill>
                  <a:schemeClr val="accent1">
                    <a:lumMod val="75000"/>
                  </a:schemeClr>
                </a:solidFill>
              </a:rPr>
              <a:t>个词，假如使用一个二维向量</a:t>
            </a:r>
            <a:r>
              <a:rPr lang="en-US" altLang="zh-CN" dirty="0">
                <a:solidFill>
                  <a:schemeClr val="accent1">
                    <a:lumMod val="75000"/>
                  </a:schemeClr>
                </a:solidFill>
              </a:rPr>
              <a:t>(a, b) </a:t>
            </a:r>
            <a:r>
              <a:rPr lang="zh-CN" altLang="en-US" dirty="0">
                <a:solidFill>
                  <a:schemeClr val="accent1">
                    <a:lumMod val="75000"/>
                  </a:schemeClr>
                </a:solidFill>
              </a:rPr>
              <a:t>来表示一个词，其中</a:t>
            </a:r>
            <a:r>
              <a:rPr lang="en-US" altLang="zh-CN" dirty="0">
                <a:solidFill>
                  <a:schemeClr val="accent1">
                    <a:lumMod val="75000"/>
                  </a:schemeClr>
                </a:solidFill>
              </a:rPr>
              <a:t>a</a:t>
            </a:r>
            <a:r>
              <a:rPr lang="zh-CN" altLang="en-US" dirty="0">
                <a:solidFill>
                  <a:schemeClr val="accent1">
                    <a:lumMod val="75000"/>
                  </a:schemeClr>
                </a:solidFill>
              </a:rPr>
              <a:t>，</a:t>
            </a:r>
            <a:r>
              <a:rPr lang="en-US" altLang="zh-CN" dirty="0">
                <a:solidFill>
                  <a:schemeClr val="accent1">
                    <a:lumMod val="75000"/>
                  </a:schemeClr>
                </a:solidFill>
              </a:rPr>
              <a:t>b </a:t>
            </a:r>
            <a:r>
              <a:rPr lang="zh-CN" altLang="en-US" dirty="0">
                <a:solidFill>
                  <a:schemeClr val="accent1">
                    <a:lumMod val="75000"/>
                  </a:schemeClr>
                </a:solidFill>
              </a:rPr>
              <a:t>分别代表这个词的一种属性，比如</a:t>
            </a:r>
            <a:r>
              <a:rPr lang="en-US" altLang="zh-CN" dirty="0">
                <a:solidFill>
                  <a:schemeClr val="accent1">
                    <a:lumMod val="75000"/>
                  </a:schemeClr>
                </a:solidFill>
              </a:rPr>
              <a:t>a </a:t>
            </a:r>
            <a:r>
              <a:rPr lang="zh-CN" altLang="en-US" dirty="0">
                <a:solidFill>
                  <a:schemeClr val="accent1">
                    <a:lumMod val="75000"/>
                  </a:schemeClr>
                </a:solidFill>
              </a:rPr>
              <a:t>代表是否喜欢玩球，</a:t>
            </a:r>
            <a:r>
              <a:rPr lang="en-US" altLang="zh-CN" dirty="0">
                <a:solidFill>
                  <a:schemeClr val="accent1">
                    <a:lumMod val="75000"/>
                  </a:schemeClr>
                </a:solidFill>
              </a:rPr>
              <a:t>b </a:t>
            </a:r>
            <a:r>
              <a:rPr lang="zh-CN" altLang="en-US" dirty="0">
                <a:solidFill>
                  <a:schemeClr val="accent1">
                    <a:lumMod val="75000"/>
                  </a:schemeClr>
                </a:solidFill>
              </a:rPr>
              <a:t>代表是否喜欢玩毛线，并且这个数值越大表示越喜欢，这样就能够定义每一个词的词嵌入，并且通过这个来区分语义。</a:t>
            </a:r>
          </a:p>
          <a:p>
            <a:r>
              <a:rPr lang="zh-CN" altLang="en-US" dirty="0">
                <a:solidFill>
                  <a:schemeClr val="accent1">
                    <a:lumMod val="75000"/>
                  </a:schemeClr>
                </a:solidFill>
              </a:rPr>
              <a:t>        对于</a:t>
            </a:r>
            <a:r>
              <a:rPr lang="en-US" altLang="zh-CN" dirty="0">
                <a:solidFill>
                  <a:schemeClr val="accent1">
                    <a:lumMod val="75000"/>
                  </a:schemeClr>
                </a:solidFill>
              </a:rPr>
              <a:t>cat</a:t>
            </a:r>
            <a:r>
              <a:rPr lang="zh-CN" altLang="en-US" dirty="0">
                <a:solidFill>
                  <a:schemeClr val="accent1">
                    <a:lumMod val="75000"/>
                  </a:schemeClr>
                </a:solidFill>
              </a:rPr>
              <a:t>，可以定义它的词嵌入是</a:t>
            </a:r>
            <a:r>
              <a:rPr lang="en-US" altLang="zh-CN" dirty="0">
                <a:solidFill>
                  <a:schemeClr val="accent1">
                    <a:lumMod val="75000"/>
                  </a:schemeClr>
                </a:solidFill>
              </a:rPr>
              <a:t>(-1, 4)</a:t>
            </a:r>
            <a:r>
              <a:rPr lang="zh-CN" altLang="en-US" dirty="0">
                <a:solidFill>
                  <a:schemeClr val="accent1">
                    <a:lumMod val="75000"/>
                  </a:schemeClr>
                </a:solidFill>
              </a:rPr>
              <a:t>，因为它不喜欢玩球，喜欢玩毛线；而对于</a:t>
            </a:r>
            <a:r>
              <a:rPr lang="en-US" altLang="zh-CN" dirty="0">
                <a:solidFill>
                  <a:schemeClr val="accent1">
                    <a:lumMod val="75000"/>
                  </a:schemeClr>
                </a:solidFill>
              </a:rPr>
              <a:t>kitty</a:t>
            </a:r>
            <a:r>
              <a:rPr lang="zh-CN" altLang="en-US" dirty="0">
                <a:solidFill>
                  <a:schemeClr val="accent1">
                    <a:lumMod val="75000"/>
                  </a:schemeClr>
                </a:solidFill>
              </a:rPr>
              <a:t>，它的词嵌入可以定义为</a:t>
            </a:r>
            <a:r>
              <a:rPr lang="en-US" altLang="zh-CN" dirty="0">
                <a:solidFill>
                  <a:schemeClr val="accent1">
                    <a:lumMod val="75000"/>
                  </a:schemeClr>
                </a:solidFill>
              </a:rPr>
              <a:t>(-2, 5)</a:t>
            </a:r>
            <a:r>
              <a:rPr lang="zh-CN" altLang="en-US" dirty="0">
                <a:solidFill>
                  <a:schemeClr val="accent1">
                    <a:lumMod val="75000"/>
                  </a:schemeClr>
                </a:solidFill>
              </a:rPr>
              <a:t>；那么对于</a:t>
            </a:r>
            <a:r>
              <a:rPr lang="en-US" altLang="zh-CN" dirty="0">
                <a:solidFill>
                  <a:schemeClr val="accent1">
                    <a:lumMod val="75000"/>
                  </a:schemeClr>
                </a:solidFill>
              </a:rPr>
              <a:t>dog</a:t>
            </a:r>
            <a:r>
              <a:rPr lang="zh-CN" altLang="en-US" dirty="0">
                <a:solidFill>
                  <a:schemeClr val="accent1">
                    <a:lumMod val="75000"/>
                  </a:schemeClr>
                </a:solidFill>
              </a:rPr>
              <a:t>，它的词嵌入就是</a:t>
            </a:r>
            <a:r>
              <a:rPr lang="en-US" altLang="zh-CN" dirty="0">
                <a:solidFill>
                  <a:schemeClr val="accent1">
                    <a:lumMod val="75000"/>
                  </a:schemeClr>
                </a:solidFill>
              </a:rPr>
              <a:t>(3, -2)</a:t>
            </a:r>
            <a:r>
              <a:rPr lang="zh-CN" altLang="en-US" dirty="0">
                <a:solidFill>
                  <a:schemeClr val="accent1">
                    <a:lumMod val="75000"/>
                  </a:schemeClr>
                </a:solidFill>
              </a:rPr>
              <a:t>，因为它喜欢玩球，不喜欢玩毛线；最后对于</a:t>
            </a:r>
            <a:r>
              <a:rPr lang="en-US" altLang="zh-CN" dirty="0">
                <a:solidFill>
                  <a:schemeClr val="accent1">
                    <a:lumMod val="75000"/>
                  </a:schemeClr>
                </a:solidFill>
              </a:rPr>
              <a:t>boy</a:t>
            </a:r>
            <a:r>
              <a:rPr lang="zh-CN" altLang="en-US" dirty="0">
                <a:solidFill>
                  <a:schemeClr val="accent1">
                    <a:lumMod val="75000"/>
                  </a:schemeClr>
                </a:solidFill>
              </a:rPr>
              <a:t>，它的词向量就是</a:t>
            </a:r>
            <a:r>
              <a:rPr lang="en-US" altLang="zh-CN" dirty="0">
                <a:solidFill>
                  <a:schemeClr val="accent1">
                    <a:lumMod val="75000"/>
                  </a:schemeClr>
                </a:solidFill>
              </a:rPr>
              <a:t>(-2, -3)</a:t>
            </a:r>
            <a:r>
              <a:rPr lang="zh-CN" altLang="en-US" dirty="0">
                <a:solidFill>
                  <a:schemeClr val="accent1">
                    <a:lumMod val="75000"/>
                  </a:schemeClr>
                </a:solidFill>
              </a:rPr>
              <a:t>，因为这两样东西他都不喜欢。定义好了这样的词嵌入，再去通过词向量之间的夹角定义它们之间的语义相似度。</a:t>
            </a:r>
          </a:p>
          <a:p>
            <a:r>
              <a:rPr lang="zh-CN" altLang="en-US" dirty="0">
                <a:solidFill>
                  <a:schemeClr val="accent1">
                    <a:lumMod val="75000"/>
                  </a:schemeClr>
                </a:solidFill>
              </a:rPr>
              <a:t> </a:t>
            </a: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258677"/>
            <a:ext cx="11898851" cy="509815"/>
            <a:chOff x="917458" y="439440"/>
            <a:chExt cx="11901605" cy="509933"/>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39440"/>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pic>
        <p:nvPicPr>
          <p:cNvPr id="3" name="图片 2">
            <a:extLst>
              <a:ext uri="{FF2B5EF4-FFF2-40B4-BE49-F238E27FC236}">
                <a16:creationId xmlns:a16="http://schemas.microsoft.com/office/drawing/2014/main" id="{C0AF7F61-4677-4EC6-9CE1-1924D555F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809" y="1883528"/>
            <a:ext cx="4437970" cy="3090944"/>
          </a:xfrm>
          <a:prstGeom prst="rect">
            <a:avLst/>
          </a:prstGeom>
        </p:spPr>
      </p:pic>
      <p:sp>
        <p:nvSpPr>
          <p:cNvPr id="8" name="TextBox 8">
            <a:extLst>
              <a:ext uri="{FF2B5EF4-FFF2-40B4-BE49-F238E27FC236}">
                <a16:creationId xmlns:a16="http://schemas.microsoft.com/office/drawing/2014/main" id="{1CEA53CB-88C9-48AF-BBEA-F76286B5B238}"/>
              </a:ext>
            </a:extLst>
          </p:cNvPr>
          <p:cNvSpPr txBox="1">
            <a:spLocks noChangeArrowheads="1"/>
          </p:cNvSpPr>
          <p:nvPr/>
        </p:nvSpPr>
        <p:spPr bwMode="auto">
          <a:xfrm>
            <a:off x="382869" y="75787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ea typeface="FZHei-B01S" panose="02010601030101010101" pitchFamily="2" charset="-122"/>
              </a:rPr>
              <a:t>词嵌入</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160834881"/>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18"/>
          <p:cNvSpPr txBox="1"/>
          <p:nvPr/>
        </p:nvSpPr>
        <p:spPr>
          <a:xfrm flipH="1">
            <a:off x="509151" y="1515479"/>
            <a:ext cx="11173698" cy="2585323"/>
          </a:xfrm>
          <a:prstGeom prst="rect">
            <a:avLst/>
          </a:prstGeom>
          <a:noFill/>
        </p:spPr>
        <p:txBody>
          <a:bodyPr wrap="square" rtlCol="0">
            <a:spAutoFit/>
          </a:bodyPr>
          <a:lstStyle/>
          <a:p>
            <a:r>
              <a:rPr lang="zh-CN" altLang="en-US" dirty="0">
                <a:solidFill>
                  <a:schemeClr val="accent1">
                    <a:lumMod val="75000"/>
                  </a:schemeClr>
                </a:solidFill>
              </a:rPr>
              <a:t>       对于一个词，怎么知道如何去定义它的词嵌入？</a:t>
            </a:r>
            <a:endParaRPr lang="en-US" altLang="zh-CN" dirty="0">
              <a:solidFill>
                <a:schemeClr val="accent1">
                  <a:lumMod val="75000"/>
                </a:schemeClr>
              </a:solidFill>
            </a:endParaRPr>
          </a:p>
          <a:p>
            <a:r>
              <a:rPr lang="en-US" altLang="zh-CN" dirty="0">
                <a:solidFill>
                  <a:schemeClr val="accent1">
                    <a:lumMod val="75000"/>
                  </a:schemeClr>
                </a:solidFill>
              </a:rPr>
              <a:t>       </a:t>
            </a:r>
            <a:r>
              <a:rPr lang="zh-CN" altLang="en-US" dirty="0">
                <a:solidFill>
                  <a:schemeClr val="accent1">
                    <a:lumMod val="75000"/>
                  </a:schemeClr>
                </a:solidFill>
              </a:rPr>
              <a:t>如果向量的维数只有</a:t>
            </a:r>
            <a:r>
              <a:rPr lang="en-US" altLang="zh-CN" dirty="0">
                <a:solidFill>
                  <a:schemeClr val="accent1">
                    <a:lumMod val="75000"/>
                  </a:schemeClr>
                </a:solidFill>
              </a:rPr>
              <a:t>5 </a:t>
            </a:r>
            <a:r>
              <a:rPr lang="zh-CN" altLang="en-US" dirty="0">
                <a:solidFill>
                  <a:schemeClr val="accent1">
                    <a:lumMod val="75000"/>
                  </a:schemeClr>
                </a:solidFill>
              </a:rPr>
              <a:t>维，可能还能定义出来，如果向量的维数是</a:t>
            </a:r>
            <a:r>
              <a:rPr lang="en-US" altLang="zh-CN" dirty="0">
                <a:solidFill>
                  <a:schemeClr val="accent1">
                    <a:lumMod val="75000"/>
                  </a:schemeClr>
                </a:solidFill>
              </a:rPr>
              <a:t>100 </a:t>
            </a:r>
            <a:r>
              <a:rPr lang="zh-CN" altLang="en-US" dirty="0">
                <a:solidFill>
                  <a:schemeClr val="accent1">
                    <a:lumMod val="75000"/>
                  </a:schemeClr>
                </a:solidFill>
              </a:rPr>
              <a:t>维，那么怎么知道每一维体是多少呢？</a:t>
            </a:r>
            <a:endParaRPr lang="en-US" altLang="zh-CN" dirty="0">
              <a:solidFill>
                <a:schemeClr val="accent1">
                  <a:lumMod val="75000"/>
                </a:schemeClr>
              </a:solidFill>
            </a:endParaRPr>
          </a:p>
          <a:p>
            <a:endParaRPr lang="en-US" altLang="zh-CN" dirty="0">
              <a:solidFill>
                <a:schemeClr val="accent1">
                  <a:lumMod val="75000"/>
                </a:schemeClr>
              </a:solidFill>
            </a:endParaRPr>
          </a:p>
          <a:p>
            <a:r>
              <a:rPr lang="en-US" altLang="zh-CN" dirty="0">
                <a:solidFill>
                  <a:schemeClr val="accent1">
                    <a:lumMod val="75000"/>
                  </a:schemeClr>
                </a:solidFill>
              </a:rPr>
              <a:t>        </a:t>
            </a:r>
            <a:r>
              <a:rPr lang="zh-CN" altLang="en-US" dirty="0">
                <a:solidFill>
                  <a:schemeClr val="accent1">
                    <a:lumMod val="75000"/>
                  </a:schemeClr>
                </a:solidFill>
              </a:rPr>
              <a:t>这个问题可以交给神经网络去解决，只需要定义我们想要的维度，比如</a:t>
            </a:r>
            <a:r>
              <a:rPr lang="en-US" altLang="zh-CN" dirty="0">
                <a:solidFill>
                  <a:schemeClr val="accent1">
                    <a:lumMod val="75000"/>
                  </a:schemeClr>
                </a:solidFill>
              </a:rPr>
              <a:t>100 </a:t>
            </a:r>
            <a:r>
              <a:rPr lang="zh-CN" altLang="en-US" dirty="0">
                <a:solidFill>
                  <a:schemeClr val="accent1">
                    <a:lumMod val="75000"/>
                  </a:schemeClr>
                </a:solidFill>
              </a:rPr>
              <a:t>维，神经网络就会自己去更新每个词嵌入中的元素。而之前介绍过词嵌入的每个元素表示一种属性，当然对于维数比较低的时候，可能我们能够推断出每一维具体的属性含义，然而维度比较高之后，我们并不需要关心每一维到底代表着什么含义，因为每一维都是网络自己学习出来的属性，只需要知道词向量的夹角越小，表示它们之间的语义更加接近就可以了。</a:t>
            </a:r>
            <a:endParaRPr lang="en-US" sz="2400" dirty="0">
              <a:solidFill>
                <a:schemeClr val="accent1">
                  <a:lumMod val="75000"/>
                </a:schemeClr>
              </a:solidFill>
              <a:sym typeface="FZHei-B01S" panose="02010601030101010101" pitchFamily="2" charset="-122"/>
            </a:endParaRPr>
          </a:p>
        </p:txBody>
      </p:sp>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ea typeface="FZHei-B01S" panose="02010601030101010101" pitchFamily="2" charset="-122"/>
              </a:rPr>
              <a:t>词嵌入</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30421430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ea typeface="FZHei-B01S" panose="02010601030101010101" pitchFamily="2" charset="-122"/>
              </a:rPr>
              <a:t>情感分类</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3" name="图片 2">
            <a:extLst>
              <a:ext uri="{FF2B5EF4-FFF2-40B4-BE49-F238E27FC236}">
                <a16:creationId xmlns:a16="http://schemas.microsoft.com/office/drawing/2014/main" id="{B51E3D3F-603C-479B-A53B-302546179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6" y="1212363"/>
            <a:ext cx="8152748" cy="4409510"/>
          </a:xfrm>
          <a:prstGeom prst="rect">
            <a:avLst/>
          </a:prstGeom>
        </p:spPr>
      </p:pic>
    </p:spTree>
    <p:extLst>
      <p:ext uri="{BB962C8B-B14F-4D97-AF65-F5344CB8AC3E}">
        <p14:creationId xmlns:p14="http://schemas.microsoft.com/office/powerpoint/2010/main" val="187901275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机器翻译</a:t>
            </a:r>
          </a:p>
        </p:txBody>
      </p:sp>
      <p:pic>
        <p:nvPicPr>
          <p:cNvPr id="4" name="图片 3">
            <a:extLst>
              <a:ext uri="{FF2B5EF4-FFF2-40B4-BE49-F238E27FC236}">
                <a16:creationId xmlns:a16="http://schemas.microsoft.com/office/drawing/2014/main" id="{42F9C584-1E79-44FB-9C97-5D36FCA77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433" y="1187661"/>
            <a:ext cx="9435133" cy="4435201"/>
          </a:xfrm>
          <a:prstGeom prst="rect">
            <a:avLst/>
          </a:prstGeom>
        </p:spPr>
      </p:pic>
    </p:spTree>
    <p:extLst>
      <p:ext uri="{BB962C8B-B14F-4D97-AF65-F5344CB8AC3E}">
        <p14:creationId xmlns:p14="http://schemas.microsoft.com/office/powerpoint/2010/main" val="422262541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人机对话</a:t>
            </a:r>
          </a:p>
        </p:txBody>
      </p:sp>
      <p:pic>
        <p:nvPicPr>
          <p:cNvPr id="3" name="图片 2">
            <a:extLst>
              <a:ext uri="{FF2B5EF4-FFF2-40B4-BE49-F238E27FC236}">
                <a16:creationId xmlns:a16="http://schemas.microsoft.com/office/drawing/2014/main" id="{38DD4BBF-6E32-444A-B79E-98AEF3F3C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48" y="1187661"/>
            <a:ext cx="7701103" cy="4304598"/>
          </a:xfrm>
          <a:prstGeom prst="rect">
            <a:avLst/>
          </a:prstGeom>
        </p:spPr>
      </p:pic>
    </p:spTree>
    <p:extLst>
      <p:ext uri="{BB962C8B-B14F-4D97-AF65-F5344CB8AC3E}">
        <p14:creationId xmlns:p14="http://schemas.microsoft.com/office/powerpoint/2010/main" val="335875295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9E0BEE2B-C47C-49F0-8160-67686BA67316}"/>
              </a:ext>
            </a:extLst>
          </p:cNvPr>
          <p:cNvGrpSpPr/>
          <p:nvPr/>
        </p:nvGrpSpPr>
        <p:grpSpPr>
          <a:xfrm>
            <a:off x="290945" y="300881"/>
            <a:ext cx="11898851" cy="492314"/>
            <a:chOff x="917458" y="481653"/>
            <a:chExt cx="11901605" cy="492428"/>
          </a:xfrm>
        </p:grpSpPr>
        <p:sp>
          <p:nvSpPr>
            <p:cNvPr id="47" name="矩形 46">
              <a:extLst>
                <a:ext uri="{FF2B5EF4-FFF2-40B4-BE49-F238E27FC236}">
                  <a16:creationId xmlns:a16="http://schemas.microsoft.com/office/drawing/2014/main" id="{A2D66682-D315-4F47-ADCA-6248C024F5F8}"/>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8">
              <a:extLst>
                <a:ext uri="{FF2B5EF4-FFF2-40B4-BE49-F238E27FC236}">
                  <a16:creationId xmlns:a16="http://schemas.microsoft.com/office/drawing/2014/main" id="{5D7E91FA-7878-4FAB-A38D-7142E11D69E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应用</a:t>
              </a:r>
            </a:p>
          </p:txBody>
        </p:sp>
      </p:grpSp>
      <p:sp>
        <p:nvSpPr>
          <p:cNvPr id="6" name="TextBox 8">
            <a:extLst>
              <a:ext uri="{FF2B5EF4-FFF2-40B4-BE49-F238E27FC236}">
                <a16:creationId xmlns:a16="http://schemas.microsoft.com/office/drawing/2014/main" id="{242C696B-55BE-43CC-9BAE-0ACF06611782}"/>
              </a:ext>
            </a:extLst>
          </p:cNvPr>
          <p:cNvSpPr txBox="1">
            <a:spLocks noChangeArrowheads="1"/>
          </p:cNvSpPr>
          <p:nvPr/>
        </p:nvSpPr>
        <p:spPr bwMode="auto">
          <a:xfrm>
            <a:off x="382869" y="839947"/>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问答系统</a:t>
            </a:r>
          </a:p>
        </p:txBody>
      </p:sp>
      <p:pic>
        <p:nvPicPr>
          <p:cNvPr id="4" name="图片 3">
            <a:extLst>
              <a:ext uri="{FF2B5EF4-FFF2-40B4-BE49-F238E27FC236}">
                <a16:creationId xmlns:a16="http://schemas.microsoft.com/office/drawing/2014/main" id="{8136C767-B5B4-45F1-BFFC-0282EB368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215" y="1250906"/>
            <a:ext cx="6657569" cy="4356187"/>
          </a:xfrm>
          <a:prstGeom prst="rect">
            <a:avLst/>
          </a:prstGeom>
        </p:spPr>
      </p:pic>
    </p:spTree>
    <p:extLst>
      <p:ext uri="{BB962C8B-B14F-4D97-AF65-F5344CB8AC3E}">
        <p14:creationId xmlns:p14="http://schemas.microsoft.com/office/powerpoint/2010/main" val="326936354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809386-3C28-41D1-9BB4-215BBF61BFDF}"/>
              </a:ext>
            </a:extLst>
          </p:cNvPr>
          <p:cNvPicPr>
            <a:picLocks noChangeAspect="1"/>
          </p:cNvPicPr>
          <p:nvPr/>
        </p:nvPicPr>
        <p:blipFill rotWithShape="1">
          <a:blip r:embed="rId5">
            <a:extLst>
              <a:ext uri="{28A0092B-C50C-407E-A947-70E740481C1C}">
                <a14:useLocalDpi xmlns:a14="http://schemas.microsoft.com/office/drawing/2010/main" val="0"/>
              </a:ext>
            </a:extLst>
          </a:blip>
          <a:srcRect t="-149" r="24798" b="149"/>
          <a:stretch/>
        </p:blipFill>
        <p:spPr>
          <a:xfrm rot="16200000">
            <a:off x="2648843" y="-2667000"/>
            <a:ext cx="6858000" cy="12192000"/>
          </a:xfrm>
          <a:prstGeom prst="rect">
            <a:avLst/>
          </a:prstGeom>
        </p:spPr>
      </p:pic>
      <p:pic>
        <p:nvPicPr>
          <p:cNvPr id="3" name="图片 2">
            <a:extLst>
              <a:ext uri="{FF2B5EF4-FFF2-40B4-BE49-F238E27FC236}">
                <a16:creationId xmlns:a16="http://schemas.microsoft.com/office/drawing/2014/main" id="{67A83270-BDED-6D4B-93EC-C52C7F244675}"/>
              </a:ext>
            </a:extLst>
          </p:cNvPr>
          <p:cNvPicPr>
            <a:picLocks noChangeAspect="1"/>
          </p:cNvPicPr>
          <p:nvPr/>
        </p:nvPicPr>
        <p:blipFill>
          <a:blip r:embed="rId6"/>
          <a:stretch>
            <a:fillRect/>
          </a:stretch>
        </p:blipFill>
        <p:spPr>
          <a:xfrm>
            <a:off x="2844084" y="902595"/>
            <a:ext cx="7276563" cy="5052810"/>
          </a:xfrm>
          <a:prstGeom prst="rect">
            <a:avLst/>
          </a:prstGeom>
        </p:spPr>
      </p:pic>
      <p:sp>
        <p:nvSpPr>
          <p:cNvPr id="4" name="椭圆 3">
            <a:extLst>
              <a:ext uri="{FF2B5EF4-FFF2-40B4-BE49-F238E27FC236}">
                <a16:creationId xmlns:a16="http://schemas.microsoft.com/office/drawing/2014/main" id="{C39DA7B7-7A65-FE4A-BD31-A0D4FED11702}"/>
              </a:ext>
            </a:extLst>
          </p:cNvPr>
          <p:cNvSpPr/>
          <p:nvPr/>
        </p:nvSpPr>
        <p:spPr>
          <a:xfrm>
            <a:off x="1478927" y="1910367"/>
            <a:ext cx="2962138" cy="29621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PA-文本框 4">
            <a:extLst>
              <a:ext uri="{FF2B5EF4-FFF2-40B4-BE49-F238E27FC236}">
                <a16:creationId xmlns:a16="http://schemas.microsoft.com/office/drawing/2014/main" id="{702702F8-CD16-914D-B4F3-EF704E47EE59}"/>
              </a:ext>
            </a:extLst>
          </p:cNvPr>
          <p:cNvSpPr txBox="1"/>
          <p:nvPr>
            <p:custDataLst>
              <p:tags r:id="rId1"/>
            </p:custDataLst>
          </p:nvPr>
        </p:nvSpPr>
        <p:spPr>
          <a:xfrm>
            <a:off x="2184063" y="2575121"/>
            <a:ext cx="1529469" cy="1107996"/>
          </a:xfrm>
          <a:prstGeom prst="rect">
            <a:avLst/>
          </a:prstGeom>
          <a:noFill/>
        </p:spPr>
        <p:txBody>
          <a:bodyPr wrap="square" rtlCol="0">
            <a:spAutoFit/>
          </a:bodyPr>
          <a:lstStyle/>
          <a:p>
            <a:pPr algn="ctr"/>
            <a:r>
              <a:rPr lang="en-US" altLang="zh-CN"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04</a:t>
            </a:r>
            <a:endParaRPr lang="zh-CN" altLang="en-US"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PA-文本框 5">
            <a:extLst>
              <a:ext uri="{FF2B5EF4-FFF2-40B4-BE49-F238E27FC236}">
                <a16:creationId xmlns:a16="http://schemas.microsoft.com/office/drawing/2014/main" id="{D6492893-F581-3D42-9E87-A90AC0E060E1}"/>
              </a:ext>
            </a:extLst>
          </p:cNvPr>
          <p:cNvSpPr txBox="1"/>
          <p:nvPr>
            <p:custDataLst>
              <p:tags r:id="rId2"/>
            </p:custDataLst>
          </p:nvPr>
        </p:nvSpPr>
        <p:spPr>
          <a:xfrm>
            <a:off x="2379511" y="3633462"/>
            <a:ext cx="1138571" cy="461665"/>
          </a:xfrm>
          <a:prstGeom prst="rect">
            <a:avLst/>
          </a:prstGeom>
          <a:noFill/>
        </p:spPr>
        <p:txBody>
          <a:bodyPr wrap="square" rtlCol="0">
            <a:spAutoFit/>
          </a:bodyPr>
          <a:lstStyle/>
          <a:p>
            <a:pPr algn="dist"/>
            <a:r>
              <a:rPr lang="en-US" altLang="zh-CN" sz="2400">
                <a:solidFill>
                  <a:srgbClr val="36A7BC"/>
                </a:solidFill>
                <a:latin typeface="FZHei-B01S" panose="02010601030101010101" pitchFamily="2" charset="-122"/>
                <a:ea typeface="FZHei-B01S" panose="02010601030101010101" pitchFamily="2" charset="-122"/>
                <a:sym typeface="FZHei-B01S" panose="02010601030101010101" pitchFamily="2" charset="-122"/>
              </a:rPr>
              <a:t>PART</a:t>
            </a:r>
            <a:endParaRPr lang="zh-CN" alt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a:extLst>
              <a:ext uri="{FF2B5EF4-FFF2-40B4-BE49-F238E27FC236}">
                <a16:creationId xmlns:a16="http://schemas.microsoft.com/office/drawing/2014/main" id="{5DD83363-A6EF-A447-9AC3-7E5DC69E520B}"/>
              </a:ext>
            </a:extLst>
          </p:cNvPr>
          <p:cNvSpPr txBox="1"/>
          <p:nvPr/>
        </p:nvSpPr>
        <p:spPr>
          <a:xfrm>
            <a:off x="4701387" y="2185697"/>
            <a:ext cx="6197008" cy="707886"/>
          </a:xfrm>
          <a:prstGeom prst="rect">
            <a:avLst/>
          </a:prstGeom>
          <a:noFill/>
        </p:spPr>
        <p:txBody>
          <a:bodyPr wrap="square" rtlCol="0">
            <a:spAutoFit/>
          </a:bodyPr>
          <a:lstStyle/>
          <a:p>
            <a:r>
              <a:rPr lang="zh-CN" altLang="en-US" sz="4000" b="1" dirty="0">
                <a:solidFill>
                  <a:srgbClr val="36A7BC"/>
                </a:solidFill>
                <a:latin typeface="FZHei-B01S" panose="02010601030101010101" pitchFamily="2" charset="-122"/>
                <a:ea typeface="FZHei-B01S" panose="02010601030101010101" pitchFamily="2" charset="-122"/>
                <a:sym typeface="FZHei-B01S" panose="02010601030101010101" pitchFamily="2" charset="-122"/>
              </a:rPr>
              <a:t>总结</a:t>
            </a:r>
          </a:p>
        </p:txBody>
      </p:sp>
      <p:sp>
        <p:nvSpPr>
          <p:cNvPr id="8" name="文本框 7">
            <a:extLst>
              <a:ext uri="{FF2B5EF4-FFF2-40B4-BE49-F238E27FC236}">
                <a16:creationId xmlns:a16="http://schemas.microsoft.com/office/drawing/2014/main" id="{08EB8649-A0A7-124E-9D84-971FE7293CF4}"/>
              </a:ext>
            </a:extLst>
          </p:cNvPr>
          <p:cNvSpPr txBox="1"/>
          <p:nvPr/>
        </p:nvSpPr>
        <p:spPr>
          <a:xfrm>
            <a:off x="4740024" y="2950130"/>
            <a:ext cx="4394215" cy="307777"/>
          </a:xfrm>
          <a:prstGeom prst="rect">
            <a:avLst/>
          </a:prstGeom>
          <a:noFill/>
        </p:spPr>
        <p:txBody>
          <a:bodyPr wrap="square" rtlCol="0">
            <a:spAutoFit/>
          </a:bodyPr>
          <a:lstStyle/>
          <a:p>
            <a:r>
              <a:rPr lang="en-US" altLang="zh-CN"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Conclusion</a:t>
            </a:r>
            <a:endParaRPr lang="zh-CN" altLang="en-US"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25151884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893023" y="1256999"/>
            <a:ext cx="5227140" cy="4880952"/>
          </a:xfrm>
          <a:prstGeom prst="rect">
            <a:avLst/>
          </a:prstGeom>
          <a:noFill/>
        </p:spPr>
        <p:txBody>
          <a:bodyPr wrap="square" lIns="0" tIns="0" rIns="0" bIns="0" rtlCol="0">
            <a:spAutoFit/>
          </a:bodyPr>
          <a:lstStyle/>
          <a:p>
            <a:pPr marL="171450" marR="0" lvl="0" indent="-17145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RNN</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是一种利用神经网络对序列建模的通用模型</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L="0" marR="0" lvl="0" indent="0" algn="just" defTabSz="914400" rtl="0" eaLnBrk="1" fontAlgn="auto" latinLnBrk="0" hangingPunct="1">
              <a:lnSpc>
                <a:spcPct val="150000"/>
              </a:lnSpc>
              <a:spcBef>
                <a:spcPts val="1200"/>
              </a:spcBef>
              <a:spcAft>
                <a:spcPts val="0"/>
              </a:spcAft>
              <a:buClrTx/>
              <a:buSzTx/>
              <a:buFontTx/>
              <a:buNone/>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利用历史信息结合当前输入进行预测</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L="0" marR="0" lvl="0" indent="0" algn="just" defTabSz="914400" rtl="0" eaLnBrk="1" fontAlgn="auto" latinLnBrk="0" hangingPunct="1">
              <a:lnSpc>
                <a:spcPct val="150000"/>
              </a:lnSpc>
              <a:spcBef>
                <a:spcPts val="1200"/>
              </a:spcBef>
              <a:spcAft>
                <a:spcPts val="0"/>
              </a:spcAft>
              <a:buClrTx/>
              <a:buSzTx/>
              <a:buFontTx/>
              <a:buNone/>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使用场景非常广泛</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L="171450" marR="0" lvl="0" indent="-17145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能够利用</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RNN</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的场合都可以用</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LSTM</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替代（但会有过拟合问题）</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L="171450" marR="0" lvl="0" indent="-17145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双向</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LSTM</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性能普遍优于单向</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LSTM</a:t>
            </a:r>
          </a:p>
          <a:p>
            <a:pPr marR="0" lvl="0" algn="just" defTabSz="914400" rtl="0" eaLnBrk="1" fontAlgn="auto" latinLnBrk="0" hangingPunct="1">
              <a:lnSpc>
                <a:spcPct val="150000"/>
              </a:lnSpc>
              <a:spcBef>
                <a:spcPts val="1200"/>
              </a:spcBef>
              <a:spcAft>
                <a:spcPts val="0"/>
              </a:spcAft>
              <a:buClrTx/>
              <a:buSzTx/>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考虑了更多的上下文信息</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L="171450" marR="0" lvl="0" indent="-17145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深层结构的双向</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LSTM</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是个效果非常好的通用模型</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R="0" lvl="0" algn="just" defTabSz="914400" rtl="0" eaLnBrk="1" fontAlgn="auto" latinLnBrk="0" hangingPunct="1">
              <a:lnSpc>
                <a:spcPct val="150000"/>
              </a:lnSpc>
              <a:spcBef>
                <a:spcPts val="1200"/>
              </a:spcBef>
              <a:spcAft>
                <a:spcPts val="0"/>
              </a:spcAft>
              <a:buClrTx/>
              <a:buSzTx/>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普适性强</a:t>
            </a:r>
            <a:endPar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marR="0" lvl="0" algn="just" defTabSz="914400" rtl="0" eaLnBrk="1" fontAlgn="auto" latinLnBrk="0" hangingPunct="1">
              <a:lnSpc>
                <a:spcPct val="150000"/>
              </a:lnSpc>
              <a:spcBef>
                <a:spcPts val="1200"/>
              </a:spcBef>
              <a:spcAft>
                <a:spcPts val="0"/>
              </a:spcAft>
              <a:buClrTx/>
              <a:buSzTx/>
              <a:tabLst/>
              <a:defRPr/>
            </a:pP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需要考虑较长依赖的场景最适合采用</a:t>
            </a:r>
            <a:r>
              <a:rPr lang="en-US" altLang="zh-CN" sz="16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LSTM</a:t>
            </a:r>
          </a:p>
        </p:txBody>
      </p:sp>
      <p:grpSp>
        <p:nvGrpSpPr>
          <p:cNvPr id="12" name="组合 11">
            <a:extLst>
              <a:ext uri="{FF2B5EF4-FFF2-40B4-BE49-F238E27FC236}">
                <a16:creationId xmlns:a16="http://schemas.microsoft.com/office/drawing/2014/main" id="{CB0A1C02-440D-4337-966A-ABBF9BC1D407}"/>
              </a:ext>
            </a:extLst>
          </p:cNvPr>
          <p:cNvGrpSpPr/>
          <p:nvPr/>
        </p:nvGrpSpPr>
        <p:grpSpPr>
          <a:xfrm>
            <a:off x="290945" y="300881"/>
            <a:ext cx="11898851" cy="748005"/>
            <a:chOff x="917458" y="481653"/>
            <a:chExt cx="11901605" cy="748178"/>
          </a:xfrm>
        </p:grpSpPr>
        <p:sp>
          <p:nvSpPr>
            <p:cNvPr id="13" name="矩形 12">
              <a:extLst>
                <a:ext uri="{FF2B5EF4-FFF2-40B4-BE49-F238E27FC236}">
                  <a16:creationId xmlns:a16="http://schemas.microsoft.com/office/drawing/2014/main" id="{8581047E-7631-45CE-B4A4-29A7B9A863BA}"/>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8">
              <a:extLst>
                <a:ext uri="{FF2B5EF4-FFF2-40B4-BE49-F238E27FC236}">
                  <a16:creationId xmlns:a16="http://schemas.microsoft.com/office/drawing/2014/main" id="{B794CDE4-950B-4C9A-9CE4-816624151F46}"/>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总结</a:t>
              </a:r>
            </a:p>
          </p:txBody>
        </p:sp>
        <p:sp>
          <p:nvSpPr>
            <p:cNvPr id="24" name="TextBox 8">
              <a:extLst>
                <a:ext uri="{FF2B5EF4-FFF2-40B4-BE49-F238E27FC236}">
                  <a16:creationId xmlns:a16="http://schemas.microsoft.com/office/drawing/2014/main" id="{6457FC5D-A743-4793-BA73-AD7E536442FA}"/>
                </a:ext>
              </a:extLst>
            </p:cNvPr>
            <p:cNvSpPr txBox="1">
              <a:spLocks noChangeArrowheads="1"/>
            </p:cNvSpPr>
            <p:nvPr/>
          </p:nvSpPr>
          <p:spPr bwMode="auto">
            <a:xfrm>
              <a:off x="1086835" y="1029776"/>
              <a:ext cx="3255323"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CONCLUSION</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7" name="组合 6">
            <a:extLst>
              <a:ext uri="{FF2B5EF4-FFF2-40B4-BE49-F238E27FC236}">
                <a16:creationId xmlns:a16="http://schemas.microsoft.com/office/drawing/2014/main" id="{C35C56BB-06AB-4FE1-B130-D293CBAC4663}"/>
              </a:ext>
            </a:extLst>
          </p:cNvPr>
          <p:cNvGrpSpPr/>
          <p:nvPr/>
        </p:nvGrpSpPr>
        <p:grpSpPr>
          <a:xfrm>
            <a:off x="6469571" y="1456107"/>
            <a:ext cx="5062580" cy="4082577"/>
            <a:chOff x="5249037" y="1682572"/>
            <a:chExt cx="5062580" cy="4082577"/>
          </a:xfrm>
        </p:grpSpPr>
        <p:pic>
          <p:nvPicPr>
            <p:cNvPr id="3" name="图片 2">
              <a:extLst>
                <a:ext uri="{FF2B5EF4-FFF2-40B4-BE49-F238E27FC236}">
                  <a16:creationId xmlns:a16="http://schemas.microsoft.com/office/drawing/2014/main" id="{A58EB88F-7E30-48D7-A3E2-0A82E0097B6D}"/>
                </a:ext>
              </a:extLst>
            </p:cNvPr>
            <p:cNvPicPr>
              <a:picLocks noChangeAspect="1"/>
            </p:cNvPicPr>
            <p:nvPr/>
          </p:nvPicPr>
          <p:blipFill rotWithShape="1">
            <a:blip r:embed="rId3">
              <a:extLst>
                <a:ext uri="{28A0092B-C50C-407E-A947-70E740481C1C}">
                  <a14:useLocalDpi xmlns:a14="http://schemas.microsoft.com/office/drawing/2010/main" val="0"/>
                </a:ext>
              </a:extLst>
            </a:blip>
            <a:srcRect l="16727" r="14044"/>
            <a:stretch/>
          </p:blipFill>
          <p:spPr>
            <a:xfrm>
              <a:off x="5249037" y="1702550"/>
              <a:ext cx="5062580" cy="4062599"/>
            </a:xfrm>
            <a:prstGeom prst="rect">
              <a:avLst/>
            </a:prstGeom>
          </p:spPr>
        </p:pic>
        <p:sp>
          <p:nvSpPr>
            <p:cNvPr id="6" name="直角三角形 5">
              <a:extLst>
                <a:ext uri="{FF2B5EF4-FFF2-40B4-BE49-F238E27FC236}">
                  <a16:creationId xmlns:a16="http://schemas.microsoft.com/office/drawing/2014/main" id="{9ECECEB8-003A-44AE-8EAC-3D0028B94E8F}"/>
                </a:ext>
              </a:extLst>
            </p:cNvPr>
            <p:cNvSpPr/>
            <p:nvPr/>
          </p:nvSpPr>
          <p:spPr>
            <a:xfrm>
              <a:off x="5249037" y="3713871"/>
              <a:ext cx="2051278" cy="2051278"/>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89BB2A41-C2E9-4CDE-80C8-2D0183F48E99}"/>
                </a:ext>
              </a:extLst>
            </p:cNvPr>
            <p:cNvSpPr/>
            <p:nvPr/>
          </p:nvSpPr>
          <p:spPr>
            <a:xfrm rot="5400000">
              <a:off x="5249037" y="1682572"/>
              <a:ext cx="2051278" cy="2051278"/>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8FA942D5-138E-4229-ADCA-946BDF0F0A4F}"/>
                </a:ext>
              </a:extLst>
            </p:cNvPr>
            <p:cNvSpPr/>
            <p:nvPr/>
          </p:nvSpPr>
          <p:spPr>
            <a:xfrm rot="10800000">
              <a:off x="8260339" y="1702550"/>
              <a:ext cx="2051278" cy="2051278"/>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F01F0FC4-F2B6-4E58-98A0-E86A5208C964}"/>
                </a:ext>
              </a:extLst>
            </p:cNvPr>
            <p:cNvSpPr/>
            <p:nvPr/>
          </p:nvSpPr>
          <p:spPr>
            <a:xfrm rot="16200000">
              <a:off x="8260339" y="3713871"/>
              <a:ext cx="2051278" cy="2051278"/>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49758360"/>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809386-3C28-41D1-9BB4-215BBF61BFDF}"/>
              </a:ext>
            </a:extLst>
          </p:cNvPr>
          <p:cNvPicPr>
            <a:picLocks noChangeAspect="1"/>
          </p:cNvPicPr>
          <p:nvPr/>
        </p:nvPicPr>
        <p:blipFill rotWithShape="1">
          <a:blip r:embed="rId5">
            <a:extLst>
              <a:ext uri="{28A0092B-C50C-407E-A947-70E740481C1C}">
                <a14:useLocalDpi xmlns:a14="http://schemas.microsoft.com/office/drawing/2010/main" val="0"/>
              </a:ext>
            </a:extLst>
          </a:blip>
          <a:srcRect t="-149" r="24798" b="149"/>
          <a:stretch/>
        </p:blipFill>
        <p:spPr>
          <a:xfrm rot="16200000">
            <a:off x="2648843" y="-2667000"/>
            <a:ext cx="6858000" cy="12192000"/>
          </a:xfrm>
          <a:prstGeom prst="rect">
            <a:avLst/>
          </a:prstGeom>
        </p:spPr>
      </p:pic>
      <p:pic>
        <p:nvPicPr>
          <p:cNvPr id="3" name="图片 2">
            <a:extLst>
              <a:ext uri="{FF2B5EF4-FFF2-40B4-BE49-F238E27FC236}">
                <a16:creationId xmlns:a16="http://schemas.microsoft.com/office/drawing/2014/main" id="{67A83270-BDED-6D4B-93EC-C52C7F244675}"/>
              </a:ext>
            </a:extLst>
          </p:cNvPr>
          <p:cNvPicPr>
            <a:picLocks noChangeAspect="1"/>
          </p:cNvPicPr>
          <p:nvPr/>
        </p:nvPicPr>
        <p:blipFill>
          <a:blip r:embed="rId6"/>
          <a:stretch>
            <a:fillRect/>
          </a:stretch>
        </p:blipFill>
        <p:spPr>
          <a:xfrm>
            <a:off x="2844084" y="902595"/>
            <a:ext cx="7276563" cy="5052810"/>
          </a:xfrm>
          <a:prstGeom prst="rect">
            <a:avLst/>
          </a:prstGeom>
        </p:spPr>
      </p:pic>
      <p:sp>
        <p:nvSpPr>
          <p:cNvPr id="4" name="椭圆 3">
            <a:extLst>
              <a:ext uri="{FF2B5EF4-FFF2-40B4-BE49-F238E27FC236}">
                <a16:creationId xmlns:a16="http://schemas.microsoft.com/office/drawing/2014/main" id="{C39DA7B7-7A65-FE4A-BD31-A0D4FED11702}"/>
              </a:ext>
            </a:extLst>
          </p:cNvPr>
          <p:cNvSpPr/>
          <p:nvPr/>
        </p:nvSpPr>
        <p:spPr>
          <a:xfrm>
            <a:off x="1478927" y="1910367"/>
            <a:ext cx="2962138" cy="29621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PA-文本框 4">
            <a:extLst>
              <a:ext uri="{FF2B5EF4-FFF2-40B4-BE49-F238E27FC236}">
                <a16:creationId xmlns:a16="http://schemas.microsoft.com/office/drawing/2014/main" id="{702702F8-CD16-914D-B4F3-EF704E47EE59}"/>
              </a:ext>
            </a:extLst>
          </p:cNvPr>
          <p:cNvSpPr txBox="1"/>
          <p:nvPr>
            <p:custDataLst>
              <p:tags r:id="rId1"/>
            </p:custDataLst>
          </p:nvPr>
        </p:nvSpPr>
        <p:spPr>
          <a:xfrm>
            <a:off x="2184063" y="2575121"/>
            <a:ext cx="1529469" cy="1107996"/>
          </a:xfrm>
          <a:prstGeom prst="rect">
            <a:avLst/>
          </a:prstGeom>
          <a:noFill/>
        </p:spPr>
        <p:txBody>
          <a:bodyPr wrap="square" rtlCol="0">
            <a:spAutoFit/>
          </a:bodyPr>
          <a:lstStyle/>
          <a:p>
            <a:pPr algn="ctr"/>
            <a:r>
              <a:rPr lang="en-US" altLang="zh-CN"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01</a:t>
            </a:r>
            <a:endParaRPr lang="zh-CN" altLang="en-US" sz="66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PA-文本框 5">
            <a:extLst>
              <a:ext uri="{FF2B5EF4-FFF2-40B4-BE49-F238E27FC236}">
                <a16:creationId xmlns:a16="http://schemas.microsoft.com/office/drawing/2014/main" id="{D6492893-F581-3D42-9E87-A90AC0E060E1}"/>
              </a:ext>
            </a:extLst>
          </p:cNvPr>
          <p:cNvSpPr txBox="1"/>
          <p:nvPr>
            <p:custDataLst>
              <p:tags r:id="rId2"/>
            </p:custDataLst>
          </p:nvPr>
        </p:nvSpPr>
        <p:spPr>
          <a:xfrm>
            <a:off x="2379511" y="3633462"/>
            <a:ext cx="1138571" cy="461665"/>
          </a:xfrm>
          <a:prstGeom prst="rect">
            <a:avLst/>
          </a:prstGeom>
          <a:noFill/>
        </p:spPr>
        <p:txBody>
          <a:bodyPr wrap="square" rtlCol="0">
            <a:spAutoFit/>
          </a:bodyPr>
          <a:lstStyle/>
          <a:p>
            <a:pPr algn="dist"/>
            <a:r>
              <a:rPr lang="en-US" altLang="zh-CN" sz="2400">
                <a:solidFill>
                  <a:srgbClr val="36A7BC"/>
                </a:solidFill>
                <a:latin typeface="FZHei-B01S" panose="02010601030101010101" pitchFamily="2" charset="-122"/>
                <a:ea typeface="FZHei-B01S" panose="02010601030101010101" pitchFamily="2" charset="-122"/>
                <a:sym typeface="FZHei-B01S" panose="02010601030101010101" pitchFamily="2" charset="-122"/>
              </a:rPr>
              <a:t>PART</a:t>
            </a:r>
            <a:endParaRPr lang="zh-CN" alt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a:extLst>
              <a:ext uri="{FF2B5EF4-FFF2-40B4-BE49-F238E27FC236}">
                <a16:creationId xmlns:a16="http://schemas.microsoft.com/office/drawing/2014/main" id="{5DD83363-A6EF-A447-9AC3-7E5DC69E520B}"/>
              </a:ext>
            </a:extLst>
          </p:cNvPr>
          <p:cNvSpPr txBox="1"/>
          <p:nvPr/>
        </p:nvSpPr>
        <p:spPr>
          <a:xfrm>
            <a:off x="4701387" y="2185697"/>
            <a:ext cx="6197008" cy="707886"/>
          </a:xfrm>
          <a:prstGeom prst="rect">
            <a:avLst/>
          </a:prstGeom>
          <a:noFill/>
        </p:spPr>
        <p:txBody>
          <a:bodyPr wrap="square" rtlCol="0">
            <a:spAutoFit/>
          </a:bodyPr>
          <a:lstStyle/>
          <a:p>
            <a:r>
              <a:rPr lang="zh-CN" altLang="en-US" sz="4000" b="1"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循环神经网络</a:t>
            </a:r>
          </a:p>
        </p:txBody>
      </p:sp>
      <p:sp>
        <p:nvSpPr>
          <p:cNvPr id="8" name="文本框 7">
            <a:extLst>
              <a:ext uri="{FF2B5EF4-FFF2-40B4-BE49-F238E27FC236}">
                <a16:creationId xmlns:a16="http://schemas.microsoft.com/office/drawing/2014/main" id="{08EB8649-A0A7-124E-9D84-971FE7293CF4}"/>
              </a:ext>
            </a:extLst>
          </p:cNvPr>
          <p:cNvSpPr txBox="1"/>
          <p:nvPr/>
        </p:nvSpPr>
        <p:spPr>
          <a:xfrm>
            <a:off x="4740024" y="2950130"/>
            <a:ext cx="4394215" cy="307777"/>
          </a:xfrm>
          <a:prstGeom prst="rect">
            <a:avLst/>
          </a:prstGeom>
          <a:noFill/>
        </p:spPr>
        <p:txBody>
          <a:bodyPr wrap="square" rtlCol="0">
            <a:spAutoFit/>
          </a:bodyPr>
          <a:lstStyle/>
          <a:p>
            <a:r>
              <a:rPr lang="en-US" altLang="zh-CN"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RNN</a:t>
            </a:r>
            <a:endParaRPr lang="zh-CN" altLang="en-US" sz="1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5918882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C6C82815-B8FB-4451-8273-7E32682BE87A}"/>
              </a:ext>
            </a:extLst>
          </p:cNvPr>
          <p:cNvGrpSpPr/>
          <p:nvPr/>
        </p:nvGrpSpPr>
        <p:grpSpPr>
          <a:xfrm>
            <a:off x="1171417" y="5124343"/>
            <a:ext cx="416315" cy="382909"/>
            <a:chOff x="8374817" y="3976831"/>
            <a:chExt cx="719115" cy="661413"/>
          </a:xfrm>
          <a:solidFill>
            <a:schemeClr val="accent2"/>
          </a:solidFill>
        </p:grpSpPr>
        <p:sp>
          <p:nvSpPr>
            <p:cNvPr id="19" name="Freeform 44">
              <a:extLst>
                <a:ext uri="{FF2B5EF4-FFF2-40B4-BE49-F238E27FC236}">
                  <a16:creationId xmlns:a16="http://schemas.microsoft.com/office/drawing/2014/main" id="{C818F3EF-52CC-44A1-B31A-44B5A4B3B3A4}"/>
                </a:ext>
              </a:extLst>
            </p:cNvPr>
            <p:cNvSpPr>
              <a:spLocks/>
            </p:cNvSpPr>
            <p:nvPr/>
          </p:nvSpPr>
          <p:spPr bwMode="auto">
            <a:xfrm>
              <a:off x="9018919" y="4072040"/>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Freeform 45">
              <a:extLst>
                <a:ext uri="{FF2B5EF4-FFF2-40B4-BE49-F238E27FC236}">
                  <a16:creationId xmlns:a16="http://schemas.microsoft.com/office/drawing/2014/main" id="{A47F0287-F39F-45A9-9798-AAA1B2AF8EF3}"/>
                </a:ext>
              </a:extLst>
            </p:cNvPr>
            <p:cNvSpPr>
              <a:spLocks/>
            </p:cNvSpPr>
            <p:nvPr/>
          </p:nvSpPr>
          <p:spPr bwMode="auto">
            <a:xfrm>
              <a:off x="8831387" y="4116759"/>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Freeform 46">
              <a:extLst>
                <a:ext uri="{FF2B5EF4-FFF2-40B4-BE49-F238E27FC236}">
                  <a16:creationId xmlns:a16="http://schemas.microsoft.com/office/drawing/2014/main" id="{30BDA330-39AF-467D-A652-18490D25919B}"/>
                </a:ext>
              </a:extLst>
            </p:cNvPr>
            <p:cNvSpPr>
              <a:spLocks/>
            </p:cNvSpPr>
            <p:nvPr/>
          </p:nvSpPr>
          <p:spPr bwMode="auto">
            <a:xfrm>
              <a:off x="8374817" y="3976831"/>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Freeform 47">
              <a:extLst>
                <a:ext uri="{FF2B5EF4-FFF2-40B4-BE49-F238E27FC236}">
                  <a16:creationId xmlns:a16="http://schemas.microsoft.com/office/drawing/2014/main" id="{9250F2ED-1D17-46E8-A9B2-69E4FCE5F17C}"/>
                </a:ext>
              </a:extLst>
            </p:cNvPr>
            <p:cNvSpPr>
              <a:spLocks/>
            </p:cNvSpPr>
            <p:nvPr/>
          </p:nvSpPr>
          <p:spPr bwMode="auto">
            <a:xfrm>
              <a:off x="8806142" y="4377142"/>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Rectangle 48">
              <a:extLst>
                <a:ext uri="{FF2B5EF4-FFF2-40B4-BE49-F238E27FC236}">
                  <a16:creationId xmlns:a16="http://schemas.microsoft.com/office/drawing/2014/main" id="{D09DC8EF-A82A-4A88-9EF5-475318D89769}"/>
                </a:ext>
              </a:extLst>
            </p:cNvPr>
            <p:cNvSpPr>
              <a:spLocks noChangeArrowheads="1"/>
            </p:cNvSpPr>
            <p:nvPr/>
          </p:nvSpPr>
          <p:spPr bwMode="auto">
            <a:xfrm>
              <a:off x="8459928" y="4504808"/>
              <a:ext cx="228646"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Rectangle 49">
              <a:extLst>
                <a:ext uri="{FF2B5EF4-FFF2-40B4-BE49-F238E27FC236}">
                  <a16:creationId xmlns:a16="http://schemas.microsoft.com/office/drawing/2014/main" id="{F36A224D-CB38-4C6D-BBD4-E0858026242F}"/>
                </a:ext>
              </a:extLst>
            </p:cNvPr>
            <p:cNvSpPr>
              <a:spLocks noChangeArrowheads="1"/>
            </p:cNvSpPr>
            <p:nvPr/>
          </p:nvSpPr>
          <p:spPr bwMode="auto">
            <a:xfrm>
              <a:off x="8459928" y="4428352"/>
              <a:ext cx="228646"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Rectangle 50">
              <a:extLst>
                <a:ext uri="{FF2B5EF4-FFF2-40B4-BE49-F238E27FC236}">
                  <a16:creationId xmlns:a16="http://schemas.microsoft.com/office/drawing/2014/main" id="{4180CFF0-5DFF-4BD5-BE65-BAACAC831FFE}"/>
                </a:ext>
              </a:extLst>
            </p:cNvPr>
            <p:cNvSpPr>
              <a:spLocks noChangeArrowheads="1"/>
            </p:cNvSpPr>
            <p:nvPr/>
          </p:nvSpPr>
          <p:spPr bwMode="auto">
            <a:xfrm>
              <a:off x="8459928" y="4354782"/>
              <a:ext cx="228646"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Rectangle 51">
              <a:extLst>
                <a:ext uri="{FF2B5EF4-FFF2-40B4-BE49-F238E27FC236}">
                  <a16:creationId xmlns:a16="http://schemas.microsoft.com/office/drawing/2014/main" id="{8BD8E16D-516D-4887-97C3-E06673E5B0A1}"/>
                </a:ext>
              </a:extLst>
            </p:cNvPr>
            <p:cNvSpPr>
              <a:spLocks noChangeArrowheads="1"/>
            </p:cNvSpPr>
            <p:nvPr/>
          </p:nvSpPr>
          <p:spPr bwMode="auto">
            <a:xfrm>
              <a:off x="8459928" y="4278326"/>
              <a:ext cx="228646"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Rectangle 52">
              <a:extLst>
                <a:ext uri="{FF2B5EF4-FFF2-40B4-BE49-F238E27FC236}">
                  <a16:creationId xmlns:a16="http://schemas.microsoft.com/office/drawing/2014/main" id="{0915DDC4-F1FE-4BF1-9DD5-D588908A534B}"/>
                </a:ext>
              </a:extLst>
            </p:cNvPr>
            <p:cNvSpPr>
              <a:spLocks noChangeArrowheads="1"/>
            </p:cNvSpPr>
            <p:nvPr/>
          </p:nvSpPr>
          <p:spPr bwMode="auto">
            <a:xfrm>
              <a:off x="8459928" y="4201870"/>
              <a:ext cx="228646"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Rectangle 53">
              <a:extLst>
                <a:ext uri="{FF2B5EF4-FFF2-40B4-BE49-F238E27FC236}">
                  <a16:creationId xmlns:a16="http://schemas.microsoft.com/office/drawing/2014/main" id="{2D46C2D9-522D-48BB-B2F7-E17789712C9F}"/>
                </a:ext>
              </a:extLst>
            </p:cNvPr>
            <p:cNvSpPr>
              <a:spLocks noChangeArrowheads="1"/>
            </p:cNvSpPr>
            <p:nvPr/>
          </p:nvSpPr>
          <p:spPr bwMode="auto">
            <a:xfrm>
              <a:off x="8459928" y="4124694"/>
              <a:ext cx="228646"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1" name="组合 30">
            <a:extLst>
              <a:ext uri="{FF2B5EF4-FFF2-40B4-BE49-F238E27FC236}">
                <a16:creationId xmlns:a16="http://schemas.microsoft.com/office/drawing/2014/main" id="{3F6DF3B1-403A-422E-BF8F-D304A66D0880}"/>
              </a:ext>
            </a:extLst>
          </p:cNvPr>
          <p:cNvGrpSpPr/>
          <p:nvPr/>
        </p:nvGrpSpPr>
        <p:grpSpPr>
          <a:xfrm flipH="1">
            <a:off x="1171417" y="4477916"/>
            <a:ext cx="385892" cy="502423"/>
            <a:chOff x="3196030" y="1160235"/>
            <a:chExt cx="582794" cy="758785"/>
          </a:xfrm>
          <a:solidFill>
            <a:schemeClr val="accent2"/>
          </a:solidFill>
        </p:grpSpPr>
        <p:sp>
          <p:nvSpPr>
            <p:cNvPr id="32" name="Freeform 634">
              <a:extLst>
                <a:ext uri="{FF2B5EF4-FFF2-40B4-BE49-F238E27FC236}">
                  <a16:creationId xmlns:a16="http://schemas.microsoft.com/office/drawing/2014/main" id="{8420731D-CE0B-4628-92E9-FB6161F0A323}"/>
                </a:ext>
              </a:extLst>
            </p:cNvPr>
            <p:cNvSpPr>
              <a:spLocks noEditPoints="1"/>
            </p:cNvSpPr>
            <p:nvPr/>
          </p:nvSpPr>
          <p:spPr bwMode="auto">
            <a:xfrm>
              <a:off x="3243635" y="1160235"/>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3" name="Oval 635">
              <a:extLst>
                <a:ext uri="{FF2B5EF4-FFF2-40B4-BE49-F238E27FC236}">
                  <a16:creationId xmlns:a16="http://schemas.microsoft.com/office/drawing/2014/main" id="{123F09D6-FA1D-42FE-8107-D647659B8BAC}"/>
                </a:ext>
              </a:extLst>
            </p:cNvPr>
            <p:cNvSpPr>
              <a:spLocks noChangeArrowheads="1"/>
            </p:cNvSpPr>
            <p:nvPr/>
          </p:nvSpPr>
          <p:spPr bwMode="auto">
            <a:xfrm>
              <a:off x="3465068" y="1327572"/>
              <a:ext cx="85111" cy="87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4" name="Freeform 636">
              <a:extLst>
                <a:ext uri="{FF2B5EF4-FFF2-40B4-BE49-F238E27FC236}">
                  <a16:creationId xmlns:a16="http://schemas.microsoft.com/office/drawing/2014/main" id="{E471D882-BB91-48D9-89B5-09EB44C7A5A4}"/>
                </a:ext>
              </a:extLst>
            </p:cNvPr>
            <p:cNvSpPr>
              <a:spLocks/>
            </p:cNvSpPr>
            <p:nvPr/>
          </p:nvSpPr>
          <p:spPr bwMode="auto">
            <a:xfrm>
              <a:off x="3507623" y="1422781"/>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Freeform 637">
              <a:extLst>
                <a:ext uri="{FF2B5EF4-FFF2-40B4-BE49-F238E27FC236}">
                  <a16:creationId xmlns:a16="http://schemas.microsoft.com/office/drawing/2014/main" id="{D35A19D8-A422-4F38-9B20-3F39AC763755}"/>
                </a:ext>
              </a:extLst>
            </p:cNvPr>
            <p:cNvSpPr>
              <a:spLocks/>
            </p:cNvSpPr>
            <p:nvPr/>
          </p:nvSpPr>
          <p:spPr bwMode="auto">
            <a:xfrm>
              <a:off x="3416021" y="1422781"/>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6" name="Freeform 638">
              <a:extLst>
                <a:ext uri="{FF2B5EF4-FFF2-40B4-BE49-F238E27FC236}">
                  <a16:creationId xmlns:a16="http://schemas.microsoft.com/office/drawing/2014/main" id="{E13E1D03-C9F1-496F-944A-85BA54760FF3}"/>
                </a:ext>
              </a:extLst>
            </p:cNvPr>
            <p:cNvSpPr>
              <a:spLocks/>
            </p:cNvSpPr>
            <p:nvPr/>
          </p:nvSpPr>
          <p:spPr bwMode="auto">
            <a:xfrm>
              <a:off x="3196030" y="1626181"/>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7" name="组合 36">
            <a:extLst>
              <a:ext uri="{FF2B5EF4-FFF2-40B4-BE49-F238E27FC236}">
                <a16:creationId xmlns:a16="http://schemas.microsoft.com/office/drawing/2014/main" id="{FA79B24D-8A02-4765-8118-474A1CF4CC09}"/>
              </a:ext>
            </a:extLst>
          </p:cNvPr>
          <p:cNvGrpSpPr/>
          <p:nvPr/>
        </p:nvGrpSpPr>
        <p:grpSpPr>
          <a:xfrm>
            <a:off x="290945" y="300881"/>
            <a:ext cx="11898851" cy="748005"/>
            <a:chOff x="917458" y="481653"/>
            <a:chExt cx="11901605" cy="748178"/>
          </a:xfrm>
        </p:grpSpPr>
        <p:sp>
          <p:nvSpPr>
            <p:cNvPr id="38" name="矩形 37">
              <a:extLst>
                <a:ext uri="{FF2B5EF4-FFF2-40B4-BE49-F238E27FC236}">
                  <a16:creationId xmlns:a16="http://schemas.microsoft.com/office/drawing/2014/main" id="{7DF42064-8CEA-44DB-BF6D-54B2E2FFFD9E}"/>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8">
              <a:extLst>
                <a:ext uri="{FF2B5EF4-FFF2-40B4-BE49-F238E27FC236}">
                  <a16:creationId xmlns:a16="http://schemas.microsoft.com/office/drawing/2014/main" id="{5ABBE73D-85D6-4BA5-9D06-AC6E9DD38454}"/>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总结</a:t>
              </a:r>
            </a:p>
          </p:txBody>
        </p:sp>
        <p:sp>
          <p:nvSpPr>
            <p:cNvPr id="40" name="TextBox 8">
              <a:extLst>
                <a:ext uri="{FF2B5EF4-FFF2-40B4-BE49-F238E27FC236}">
                  <a16:creationId xmlns:a16="http://schemas.microsoft.com/office/drawing/2014/main" id="{414FEEF7-807D-4957-BE06-F5C140D9B445}"/>
                </a:ext>
              </a:extLst>
            </p:cNvPr>
            <p:cNvSpPr txBox="1">
              <a:spLocks noChangeArrowheads="1"/>
            </p:cNvSpPr>
            <p:nvPr/>
          </p:nvSpPr>
          <p:spPr bwMode="auto">
            <a:xfrm>
              <a:off x="1086835" y="1029776"/>
              <a:ext cx="3255323"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CONCLUSION</a:t>
              </a:r>
              <a:endParaRPr lang="zh-CN" altLang="en-US" sz="13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5" name="图片 4">
            <a:extLst>
              <a:ext uri="{FF2B5EF4-FFF2-40B4-BE49-F238E27FC236}">
                <a16:creationId xmlns:a16="http://schemas.microsoft.com/office/drawing/2014/main" id="{764B8A20-5674-43DA-9076-36DC0B5BF7DB}"/>
              </a:ext>
            </a:extLst>
          </p:cNvPr>
          <p:cNvPicPr>
            <a:picLocks noChangeAspect="1"/>
          </p:cNvPicPr>
          <p:nvPr/>
        </p:nvPicPr>
        <p:blipFill rotWithShape="1">
          <a:blip r:embed="rId3">
            <a:extLst>
              <a:ext uri="{28A0092B-C50C-407E-A947-70E740481C1C}">
                <a14:useLocalDpi xmlns:a14="http://schemas.microsoft.com/office/drawing/2010/main" val="0"/>
              </a:ext>
            </a:extLst>
          </a:blip>
          <a:srcRect l="4945" t="16304" r="6135" b="31398"/>
          <a:stretch/>
        </p:blipFill>
        <p:spPr>
          <a:xfrm>
            <a:off x="1998446" y="1110495"/>
            <a:ext cx="8195108" cy="3138331"/>
          </a:xfrm>
          <a:prstGeom prst="rect">
            <a:avLst/>
          </a:prstGeom>
        </p:spPr>
      </p:pic>
      <p:sp>
        <p:nvSpPr>
          <p:cNvPr id="2" name="矩形 1">
            <a:extLst>
              <a:ext uri="{FF2B5EF4-FFF2-40B4-BE49-F238E27FC236}">
                <a16:creationId xmlns:a16="http://schemas.microsoft.com/office/drawing/2014/main" id="{0541EA3E-1001-4B66-B4F8-F9716AFC412E}"/>
              </a:ext>
            </a:extLst>
          </p:cNvPr>
          <p:cNvSpPr/>
          <p:nvPr/>
        </p:nvSpPr>
        <p:spPr>
          <a:xfrm>
            <a:off x="1724695" y="4487173"/>
            <a:ext cx="9058760" cy="400110"/>
          </a:xfrm>
          <a:prstGeom prst="rect">
            <a:avLst/>
          </a:prstGeom>
        </p:spPr>
        <p:txBody>
          <a:bodyPr wrap="square">
            <a:spAutoFit/>
          </a:bodyPr>
          <a:lstStyle/>
          <a:p>
            <a:r>
              <a:rPr lang="zh-CN" altLang="en-US" sz="2000" dirty="0">
                <a:solidFill>
                  <a:schemeClr val="accent2">
                    <a:lumMod val="75000"/>
                  </a:schemeClr>
                </a:solidFill>
                <a:latin typeface="PingFang SC"/>
              </a:rPr>
              <a:t>如何有效地将符号、逻辑意义表示与词</a:t>
            </a:r>
            <a:r>
              <a:rPr lang="en-US" altLang="zh-CN" sz="2000" dirty="0">
                <a:solidFill>
                  <a:schemeClr val="accent2">
                    <a:lumMod val="75000"/>
                  </a:schemeClr>
                </a:solidFill>
                <a:latin typeface="PingFang SC"/>
              </a:rPr>
              <a:t>/</a:t>
            </a:r>
            <a:r>
              <a:rPr lang="zh-CN" altLang="en-US" sz="2000" dirty="0">
                <a:solidFill>
                  <a:schemeClr val="accent2">
                    <a:lumMod val="75000"/>
                  </a:schemeClr>
                </a:solidFill>
                <a:latin typeface="PingFang SC"/>
              </a:rPr>
              <a:t>句向量分布表示相结合</a:t>
            </a:r>
            <a:endParaRPr lang="zh-CN" altLang="en-US" sz="2000" dirty="0">
              <a:solidFill>
                <a:schemeClr val="accent2">
                  <a:lumMod val="75000"/>
                </a:schemeClr>
              </a:solidFill>
            </a:endParaRPr>
          </a:p>
        </p:txBody>
      </p:sp>
      <p:sp>
        <p:nvSpPr>
          <p:cNvPr id="3" name="矩形 2">
            <a:extLst>
              <a:ext uri="{FF2B5EF4-FFF2-40B4-BE49-F238E27FC236}">
                <a16:creationId xmlns:a16="http://schemas.microsoft.com/office/drawing/2014/main" id="{9333CAE2-E637-4517-8B7B-FEFB71CEEA51}"/>
              </a:ext>
            </a:extLst>
          </p:cNvPr>
          <p:cNvSpPr/>
          <p:nvPr/>
        </p:nvSpPr>
        <p:spPr>
          <a:xfrm>
            <a:off x="1724695" y="5112899"/>
            <a:ext cx="10227477" cy="400110"/>
          </a:xfrm>
          <a:prstGeom prst="rect">
            <a:avLst/>
          </a:prstGeom>
        </p:spPr>
        <p:txBody>
          <a:bodyPr wrap="square">
            <a:spAutoFit/>
          </a:bodyPr>
          <a:lstStyle/>
          <a:p>
            <a:r>
              <a:rPr lang="zh-CN" altLang="en-US" sz="2000" dirty="0">
                <a:solidFill>
                  <a:schemeClr val="accent2">
                    <a:lumMod val="75000"/>
                  </a:schemeClr>
                </a:solidFill>
                <a:latin typeface="PingFang SC"/>
              </a:rPr>
              <a:t>全面考虑语言各个层级间（语音，句法，词汇，语义和语用等）的相互作用，来消除歧义</a:t>
            </a:r>
            <a:endParaRPr lang="zh-CN" altLang="en-US" sz="2000" dirty="0">
              <a:solidFill>
                <a:schemeClr val="accent2">
                  <a:lumMod val="75000"/>
                </a:schemeClr>
              </a:solidFill>
            </a:endParaRPr>
          </a:p>
        </p:txBody>
      </p:sp>
      <p:sp>
        <p:nvSpPr>
          <p:cNvPr id="4" name="矩形 3">
            <a:extLst>
              <a:ext uri="{FF2B5EF4-FFF2-40B4-BE49-F238E27FC236}">
                <a16:creationId xmlns:a16="http://schemas.microsoft.com/office/drawing/2014/main" id="{554401B3-7315-4CB1-B70C-D8115A44024F}"/>
              </a:ext>
            </a:extLst>
          </p:cNvPr>
          <p:cNvSpPr/>
          <p:nvPr/>
        </p:nvSpPr>
        <p:spPr>
          <a:xfrm>
            <a:off x="1724695" y="5753396"/>
            <a:ext cx="4288353" cy="400110"/>
          </a:xfrm>
          <a:prstGeom prst="rect">
            <a:avLst/>
          </a:prstGeom>
        </p:spPr>
        <p:txBody>
          <a:bodyPr wrap="none">
            <a:spAutoFit/>
          </a:bodyPr>
          <a:lstStyle/>
          <a:p>
            <a:r>
              <a:rPr lang="zh-CN" altLang="en-US" sz="2000" dirty="0">
                <a:solidFill>
                  <a:schemeClr val="accent2">
                    <a:lumMod val="75000"/>
                  </a:schemeClr>
                </a:solidFill>
                <a:latin typeface="PingFang SC"/>
              </a:rPr>
              <a:t>自然语言处理和计算机图形学的结合</a:t>
            </a:r>
            <a:endParaRPr lang="zh-CN" altLang="en-US" sz="2000" dirty="0">
              <a:solidFill>
                <a:schemeClr val="accent2">
                  <a:lumMod val="75000"/>
                </a:schemeClr>
              </a:solidFill>
            </a:endParaRPr>
          </a:p>
        </p:txBody>
      </p:sp>
      <p:grpSp>
        <p:nvGrpSpPr>
          <p:cNvPr id="29" name="组合 28">
            <a:extLst>
              <a:ext uri="{FF2B5EF4-FFF2-40B4-BE49-F238E27FC236}">
                <a16:creationId xmlns:a16="http://schemas.microsoft.com/office/drawing/2014/main" id="{AA85E618-ABB6-4A8C-9B52-CD468F192959}"/>
              </a:ext>
            </a:extLst>
          </p:cNvPr>
          <p:cNvGrpSpPr/>
          <p:nvPr/>
        </p:nvGrpSpPr>
        <p:grpSpPr>
          <a:xfrm flipH="1">
            <a:off x="1171417" y="5679392"/>
            <a:ext cx="385892" cy="502423"/>
            <a:chOff x="3196030" y="1160235"/>
            <a:chExt cx="582794" cy="758785"/>
          </a:xfrm>
          <a:solidFill>
            <a:schemeClr val="accent2"/>
          </a:solidFill>
        </p:grpSpPr>
        <p:sp>
          <p:nvSpPr>
            <p:cNvPr id="41" name="Freeform 634">
              <a:extLst>
                <a:ext uri="{FF2B5EF4-FFF2-40B4-BE49-F238E27FC236}">
                  <a16:creationId xmlns:a16="http://schemas.microsoft.com/office/drawing/2014/main" id="{61821514-ECA0-48DA-92A6-233A252150DE}"/>
                </a:ext>
              </a:extLst>
            </p:cNvPr>
            <p:cNvSpPr>
              <a:spLocks noEditPoints="1"/>
            </p:cNvSpPr>
            <p:nvPr/>
          </p:nvSpPr>
          <p:spPr bwMode="auto">
            <a:xfrm>
              <a:off x="3243635" y="1160235"/>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2" name="Oval 635">
              <a:extLst>
                <a:ext uri="{FF2B5EF4-FFF2-40B4-BE49-F238E27FC236}">
                  <a16:creationId xmlns:a16="http://schemas.microsoft.com/office/drawing/2014/main" id="{AE29F234-4910-48D4-B530-013F3149F17A}"/>
                </a:ext>
              </a:extLst>
            </p:cNvPr>
            <p:cNvSpPr>
              <a:spLocks noChangeArrowheads="1"/>
            </p:cNvSpPr>
            <p:nvPr/>
          </p:nvSpPr>
          <p:spPr bwMode="auto">
            <a:xfrm>
              <a:off x="3465068" y="1327572"/>
              <a:ext cx="85111" cy="87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3" name="Freeform 636">
              <a:extLst>
                <a:ext uri="{FF2B5EF4-FFF2-40B4-BE49-F238E27FC236}">
                  <a16:creationId xmlns:a16="http://schemas.microsoft.com/office/drawing/2014/main" id="{2347CF3C-0F6A-4CF3-9141-A060F7379DA3}"/>
                </a:ext>
              </a:extLst>
            </p:cNvPr>
            <p:cNvSpPr>
              <a:spLocks/>
            </p:cNvSpPr>
            <p:nvPr/>
          </p:nvSpPr>
          <p:spPr bwMode="auto">
            <a:xfrm>
              <a:off x="3507623" y="1422781"/>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4" name="Freeform 637">
              <a:extLst>
                <a:ext uri="{FF2B5EF4-FFF2-40B4-BE49-F238E27FC236}">
                  <a16:creationId xmlns:a16="http://schemas.microsoft.com/office/drawing/2014/main" id="{BFD44F50-2D90-447D-9781-8F367B5678E4}"/>
                </a:ext>
              </a:extLst>
            </p:cNvPr>
            <p:cNvSpPr>
              <a:spLocks/>
            </p:cNvSpPr>
            <p:nvPr/>
          </p:nvSpPr>
          <p:spPr bwMode="auto">
            <a:xfrm>
              <a:off x="3416021" y="1422781"/>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5" name="Freeform 638">
              <a:extLst>
                <a:ext uri="{FF2B5EF4-FFF2-40B4-BE49-F238E27FC236}">
                  <a16:creationId xmlns:a16="http://schemas.microsoft.com/office/drawing/2014/main" id="{50977481-DAC9-4D1E-92B8-5FE48E7B6A2C}"/>
                </a:ext>
              </a:extLst>
            </p:cNvPr>
            <p:cNvSpPr>
              <a:spLocks/>
            </p:cNvSpPr>
            <p:nvPr/>
          </p:nvSpPr>
          <p:spPr bwMode="auto">
            <a:xfrm>
              <a:off x="3196030" y="1626181"/>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1163894509"/>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0F7D25C-91F8-8D48-B037-D32F8D57A938}"/>
              </a:ext>
            </a:extLst>
          </p:cNvPr>
          <p:cNvPicPr>
            <a:picLocks noChangeAspect="1"/>
          </p:cNvPicPr>
          <p:nvPr/>
        </p:nvPicPr>
        <p:blipFill rotWithShape="1">
          <a:blip r:embed="rId4">
            <a:extLst>
              <a:ext uri="{28A0092B-C50C-407E-A947-70E740481C1C}">
                <a14:useLocalDpi xmlns:a14="http://schemas.microsoft.com/office/drawing/2010/main" val="0"/>
              </a:ext>
            </a:extLst>
          </a:blip>
          <a:srcRect l="12399" r="12399"/>
          <a:stretch/>
        </p:blipFill>
        <p:spPr>
          <a:xfrm rot="16200000">
            <a:off x="2648843" y="-2667000"/>
            <a:ext cx="6858000" cy="12192000"/>
          </a:xfrm>
          <a:prstGeom prst="rect">
            <a:avLst/>
          </a:prstGeom>
        </p:spPr>
      </p:pic>
      <p:sp>
        <p:nvSpPr>
          <p:cNvPr id="10" name="PA-矩形 4">
            <a:extLst>
              <a:ext uri="{FF2B5EF4-FFF2-40B4-BE49-F238E27FC236}">
                <a16:creationId xmlns:a16="http://schemas.microsoft.com/office/drawing/2014/main" id="{781BA8FE-1DDF-074D-A85B-C95CA3B02B28}"/>
              </a:ext>
            </a:extLst>
          </p:cNvPr>
          <p:cNvSpPr/>
          <p:nvPr>
            <p:custDataLst>
              <p:tags r:id="rId1"/>
            </p:custDataLst>
          </p:nvPr>
        </p:nvSpPr>
        <p:spPr>
          <a:xfrm>
            <a:off x="4249571" y="5142589"/>
            <a:ext cx="3656542" cy="307777"/>
          </a:xfrm>
          <a:prstGeom prst="rect">
            <a:avLst/>
          </a:prstGeom>
          <a:noFill/>
        </p:spPr>
        <p:txBody>
          <a:bodyPr wrap="square" anchor="ctr">
            <a:spAutoFit/>
          </a:bodyPr>
          <a:lstStyle/>
          <a:p>
            <a:pPr algn="ctr"/>
            <a:r>
              <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胡 悦      </a:t>
            </a:r>
            <a:r>
              <a:rPr lang="en-US" altLang="zh-CN" sz="1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2018218039</a:t>
            </a:r>
            <a:endParaRPr lang="zh-CN" altLang="en-US" sz="14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a:extLst>
              <a:ext uri="{FF2B5EF4-FFF2-40B4-BE49-F238E27FC236}">
                <a16:creationId xmlns:a16="http://schemas.microsoft.com/office/drawing/2014/main" id="{3B942D2A-41A3-244E-97A9-8897477D97BE}"/>
              </a:ext>
            </a:extLst>
          </p:cNvPr>
          <p:cNvSpPr txBox="1"/>
          <p:nvPr/>
        </p:nvSpPr>
        <p:spPr>
          <a:xfrm>
            <a:off x="3807426" y="2371647"/>
            <a:ext cx="4577148" cy="132343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u="none" strike="noStrike" kern="1200" cap="none" spc="0" normalizeH="0" baseline="0" noProof="0" dirty="0">
                <a:ln>
                  <a:noFill/>
                </a:ln>
                <a:solidFill>
                  <a:schemeClr val="bg1"/>
                </a:solidFill>
                <a:effectLst>
                  <a:outerShdw blurRad="63500" sx="102000" sy="102000" algn="ctr" rotWithShape="0">
                    <a:schemeClr val="bg1">
                      <a:alpha val="20000"/>
                    </a:schemeClr>
                  </a:outerShdw>
                </a:effectLst>
                <a:uLnTx/>
                <a:uFillTx/>
                <a:latin typeface="FZHei-B01S" panose="02010601030101010101" pitchFamily="2" charset="-122"/>
                <a:ea typeface="FZHei-B01S" panose="02010601030101010101" pitchFamily="2" charset="-122"/>
                <a:sym typeface="FZHei-B01S" panose="02010601030101010101" pitchFamily="2" charset="-122"/>
              </a:rPr>
              <a:t>谢谢观看</a:t>
            </a:r>
          </a:p>
        </p:txBody>
      </p:sp>
    </p:spTree>
    <p:extLst>
      <p:ext uri="{BB962C8B-B14F-4D97-AF65-F5344CB8AC3E}">
        <p14:creationId xmlns:p14="http://schemas.microsoft.com/office/powerpoint/2010/main" val="3256593233"/>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b9dc50f-7ec6-4f91-a8f5-bf0b22df45e9"/>
          <p:cNvGrpSpPr>
            <a:grpSpLocks noChangeAspect="1"/>
          </p:cNvGrpSpPr>
          <p:nvPr/>
        </p:nvGrpSpPr>
        <p:grpSpPr>
          <a:xfrm>
            <a:off x="5068110" y="1219429"/>
            <a:ext cx="7179070" cy="3758630"/>
            <a:chOff x="4295803" y="1880833"/>
            <a:chExt cx="7179070" cy="3758629"/>
          </a:xfrm>
        </p:grpSpPr>
        <p:sp>
          <p:nvSpPr>
            <p:cNvPr id="5" name="Rectangle: Rounded Corners 5"/>
            <p:cNvSpPr/>
            <p:nvPr/>
          </p:nvSpPr>
          <p:spPr>
            <a:xfrm>
              <a:off x="4295803" y="1880833"/>
              <a:ext cx="2986630"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121920" tIns="60960" rIns="121920" bIns="60960" anchor="ctr" anchorCtr="0" forceAA="0" compatLnSpc="1">
              <a:prstTxWarp prst="textNoShape">
                <a:avLst/>
              </a:prstTxWarp>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模拟人脑学习的过程</a:t>
              </a:r>
            </a:p>
          </p:txBody>
        </p:sp>
        <p:sp>
          <p:nvSpPr>
            <p:cNvPr id="7" name="Oval 7"/>
            <p:cNvSpPr/>
            <p:nvPr/>
          </p:nvSpPr>
          <p:spPr>
            <a:xfrm>
              <a:off x="6200903" y="5060279"/>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Freeform: Shape 9"/>
            <p:cNvSpPr>
              <a:spLocks/>
            </p:cNvSpPr>
            <p:nvPr/>
          </p:nvSpPr>
          <p:spPr bwMode="auto">
            <a:xfrm>
              <a:off x="6377805" y="5284172"/>
              <a:ext cx="197474" cy="153143"/>
            </a:xfrm>
            <a:custGeom>
              <a:avLst/>
              <a:gdLst>
                <a:gd name="T0" fmla="*/ 74 w 83"/>
                <a:gd name="T1" fmla="*/ 3 h 64"/>
                <a:gd name="T2" fmla="*/ 41 w 83"/>
                <a:gd name="T3" fmla="*/ 0 h 64"/>
                <a:gd name="T4" fmla="*/ 8 w 83"/>
                <a:gd name="T5" fmla="*/ 3 h 64"/>
                <a:gd name="T6" fmla="*/ 5 w 83"/>
                <a:gd name="T7" fmla="*/ 6 h 64"/>
                <a:gd name="T8" fmla="*/ 5 w 83"/>
                <a:gd name="T9" fmla="*/ 58 h 64"/>
                <a:gd name="T10" fmla="*/ 8 w 83"/>
                <a:gd name="T11" fmla="*/ 61 h 64"/>
                <a:gd name="T12" fmla="*/ 41 w 83"/>
                <a:gd name="T13" fmla="*/ 64 h 64"/>
                <a:gd name="T14" fmla="*/ 74 w 83"/>
                <a:gd name="T15" fmla="*/ 61 h 64"/>
                <a:gd name="T16" fmla="*/ 77 w 83"/>
                <a:gd name="T17" fmla="*/ 58 h 64"/>
                <a:gd name="T18" fmla="*/ 77 w 83"/>
                <a:gd name="T19" fmla="*/ 6 h 64"/>
                <a:gd name="T20" fmla="*/ 74 w 83"/>
                <a:gd name="T21" fmla="*/ 3 h 64"/>
                <a:gd name="T22" fmla="*/ 73 w 83"/>
                <a:gd name="T23" fmla="*/ 57 h 64"/>
                <a:gd name="T24" fmla="*/ 9 w 83"/>
                <a:gd name="T25" fmla="*/ 57 h 64"/>
                <a:gd name="T26" fmla="*/ 9 w 83"/>
                <a:gd name="T27" fmla="*/ 7 h 64"/>
                <a:gd name="T28" fmla="*/ 73 w 83"/>
                <a:gd name="T29" fmla="*/ 7 h 64"/>
                <a:gd name="T30" fmla="*/ 73 w 83"/>
                <a:gd name="T3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64">
                  <a:moveTo>
                    <a:pt x="74" y="3"/>
                  </a:moveTo>
                  <a:cubicBezTo>
                    <a:pt x="63" y="1"/>
                    <a:pt x="52" y="0"/>
                    <a:pt x="41" y="0"/>
                  </a:cubicBezTo>
                  <a:cubicBezTo>
                    <a:pt x="30" y="0"/>
                    <a:pt x="19" y="1"/>
                    <a:pt x="8" y="3"/>
                  </a:cubicBezTo>
                  <a:cubicBezTo>
                    <a:pt x="7" y="3"/>
                    <a:pt x="6" y="4"/>
                    <a:pt x="5" y="6"/>
                  </a:cubicBezTo>
                  <a:cubicBezTo>
                    <a:pt x="0" y="23"/>
                    <a:pt x="0" y="41"/>
                    <a:pt x="5" y="58"/>
                  </a:cubicBezTo>
                  <a:cubicBezTo>
                    <a:pt x="6" y="60"/>
                    <a:pt x="7" y="61"/>
                    <a:pt x="8" y="61"/>
                  </a:cubicBezTo>
                  <a:cubicBezTo>
                    <a:pt x="19" y="63"/>
                    <a:pt x="30" y="64"/>
                    <a:pt x="41" y="64"/>
                  </a:cubicBezTo>
                  <a:cubicBezTo>
                    <a:pt x="52" y="64"/>
                    <a:pt x="63" y="63"/>
                    <a:pt x="74" y="61"/>
                  </a:cubicBezTo>
                  <a:cubicBezTo>
                    <a:pt x="75" y="61"/>
                    <a:pt x="76" y="60"/>
                    <a:pt x="77" y="58"/>
                  </a:cubicBezTo>
                  <a:cubicBezTo>
                    <a:pt x="83" y="41"/>
                    <a:pt x="83" y="23"/>
                    <a:pt x="77" y="6"/>
                  </a:cubicBezTo>
                  <a:cubicBezTo>
                    <a:pt x="76" y="4"/>
                    <a:pt x="75" y="3"/>
                    <a:pt x="74" y="3"/>
                  </a:cubicBezTo>
                  <a:close/>
                  <a:moveTo>
                    <a:pt x="73" y="57"/>
                  </a:moveTo>
                  <a:cubicBezTo>
                    <a:pt x="52" y="61"/>
                    <a:pt x="31" y="61"/>
                    <a:pt x="9" y="57"/>
                  </a:cubicBezTo>
                  <a:cubicBezTo>
                    <a:pt x="4" y="40"/>
                    <a:pt x="4" y="24"/>
                    <a:pt x="9" y="7"/>
                  </a:cubicBezTo>
                  <a:cubicBezTo>
                    <a:pt x="31" y="2"/>
                    <a:pt x="52" y="2"/>
                    <a:pt x="73" y="7"/>
                  </a:cubicBezTo>
                  <a:cubicBezTo>
                    <a:pt x="79" y="24"/>
                    <a:pt x="79" y="40"/>
                    <a:pt x="73"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Freeform: Shape 10"/>
            <p:cNvSpPr>
              <a:spLocks/>
            </p:cNvSpPr>
            <p:nvPr/>
          </p:nvSpPr>
          <p:spPr bwMode="auto">
            <a:xfrm>
              <a:off x="6339519" y="5245886"/>
              <a:ext cx="312332" cy="238782"/>
            </a:xfrm>
            <a:custGeom>
              <a:avLst/>
              <a:gdLst>
                <a:gd name="T0" fmla="*/ 125 w 131"/>
                <a:gd name="T1" fmla="*/ 10 h 100"/>
                <a:gd name="T2" fmla="*/ 118 w 131"/>
                <a:gd name="T3" fmla="*/ 4 h 100"/>
                <a:gd name="T4" fmla="*/ 65 w 131"/>
                <a:gd name="T5" fmla="*/ 0 h 100"/>
                <a:gd name="T6" fmla="*/ 13 w 131"/>
                <a:gd name="T7" fmla="*/ 4 h 100"/>
                <a:gd name="T8" fmla="*/ 6 w 131"/>
                <a:gd name="T9" fmla="*/ 10 h 100"/>
                <a:gd name="T10" fmla="*/ 6 w 131"/>
                <a:gd name="T11" fmla="*/ 87 h 100"/>
                <a:gd name="T12" fmla="*/ 13 w 131"/>
                <a:gd name="T13" fmla="*/ 93 h 100"/>
                <a:gd name="T14" fmla="*/ 38 w 131"/>
                <a:gd name="T15" fmla="*/ 96 h 100"/>
                <a:gd name="T16" fmla="*/ 37 w 131"/>
                <a:gd name="T17" fmla="*/ 96 h 100"/>
                <a:gd name="T18" fmla="*/ 65 w 131"/>
                <a:gd name="T19" fmla="*/ 100 h 100"/>
                <a:gd name="T20" fmla="*/ 93 w 131"/>
                <a:gd name="T21" fmla="*/ 96 h 100"/>
                <a:gd name="T22" fmla="*/ 92 w 131"/>
                <a:gd name="T23" fmla="*/ 96 h 100"/>
                <a:gd name="T24" fmla="*/ 118 w 131"/>
                <a:gd name="T25" fmla="*/ 93 h 100"/>
                <a:gd name="T26" fmla="*/ 125 w 131"/>
                <a:gd name="T27" fmla="*/ 87 h 100"/>
                <a:gd name="T28" fmla="*/ 125 w 131"/>
                <a:gd name="T29" fmla="*/ 10 h 100"/>
                <a:gd name="T30" fmla="*/ 117 w 131"/>
                <a:gd name="T31" fmla="*/ 85 h 100"/>
                <a:gd name="T32" fmla="*/ 14 w 131"/>
                <a:gd name="T33" fmla="*/ 85 h 100"/>
                <a:gd name="T34" fmla="*/ 14 w 131"/>
                <a:gd name="T35" fmla="*/ 12 h 100"/>
                <a:gd name="T36" fmla="*/ 117 w 131"/>
                <a:gd name="T37" fmla="*/ 12 h 100"/>
                <a:gd name="T38" fmla="*/ 117 w 131"/>
                <a:gd name="T39"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100">
                  <a:moveTo>
                    <a:pt x="125" y="10"/>
                  </a:moveTo>
                  <a:cubicBezTo>
                    <a:pt x="124" y="6"/>
                    <a:pt x="121" y="4"/>
                    <a:pt x="118" y="4"/>
                  </a:cubicBezTo>
                  <a:cubicBezTo>
                    <a:pt x="100" y="1"/>
                    <a:pt x="83" y="0"/>
                    <a:pt x="65" y="0"/>
                  </a:cubicBezTo>
                  <a:cubicBezTo>
                    <a:pt x="48" y="0"/>
                    <a:pt x="30" y="1"/>
                    <a:pt x="13" y="4"/>
                  </a:cubicBezTo>
                  <a:cubicBezTo>
                    <a:pt x="9" y="4"/>
                    <a:pt x="7" y="6"/>
                    <a:pt x="6" y="10"/>
                  </a:cubicBezTo>
                  <a:cubicBezTo>
                    <a:pt x="0" y="35"/>
                    <a:pt x="0" y="61"/>
                    <a:pt x="6" y="87"/>
                  </a:cubicBezTo>
                  <a:cubicBezTo>
                    <a:pt x="7" y="90"/>
                    <a:pt x="9" y="93"/>
                    <a:pt x="13" y="93"/>
                  </a:cubicBezTo>
                  <a:cubicBezTo>
                    <a:pt x="21" y="94"/>
                    <a:pt x="29" y="95"/>
                    <a:pt x="38" y="96"/>
                  </a:cubicBezTo>
                  <a:cubicBezTo>
                    <a:pt x="37" y="96"/>
                    <a:pt x="37" y="96"/>
                    <a:pt x="37" y="96"/>
                  </a:cubicBezTo>
                  <a:cubicBezTo>
                    <a:pt x="37" y="99"/>
                    <a:pt x="50" y="100"/>
                    <a:pt x="65" y="100"/>
                  </a:cubicBezTo>
                  <a:cubicBezTo>
                    <a:pt x="81" y="100"/>
                    <a:pt x="93" y="99"/>
                    <a:pt x="93" y="96"/>
                  </a:cubicBezTo>
                  <a:cubicBezTo>
                    <a:pt x="93" y="96"/>
                    <a:pt x="93" y="96"/>
                    <a:pt x="92" y="96"/>
                  </a:cubicBezTo>
                  <a:cubicBezTo>
                    <a:pt x="101" y="95"/>
                    <a:pt x="109" y="94"/>
                    <a:pt x="118" y="93"/>
                  </a:cubicBezTo>
                  <a:cubicBezTo>
                    <a:pt x="121" y="93"/>
                    <a:pt x="124" y="90"/>
                    <a:pt x="125" y="87"/>
                  </a:cubicBezTo>
                  <a:cubicBezTo>
                    <a:pt x="131" y="61"/>
                    <a:pt x="131" y="35"/>
                    <a:pt x="125" y="10"/>
                  </a:cubicBezTo>
                  <a:close/>
                  <a:moveTo>
                    <a:pt x="117" y="85"/>
                  </a:moveTo>
                  <a:cubicBezTo>
                    <a:pt x="82" y="89"/>
                    <a:pt x="48" y="89"/>
                    <a:pt x="14" y="85"/>
                  </a:cubicBezTo>
                  <a:cubicBezTo>
                    <a:pt x="8" y="61"/>
                    <a:pt x="8" y="36"/>
                    <a:pt x="14" y="12"/>
                  </a:cubicBezTo>
                  <a:cubicBezTo>
                    <a:pt x="48" y="7"/>
                    <a:pt x="82" y="7"/>
                    <a:pt x="117" y="12"/>
                  </a:cubicBezTo>
                  <a:cubicBezTo>
                    <a:pt x="123" y="36"/>
                    <a:pt x="123" y="61"/>
                    <a:pt x="11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Freeform: Shape 11"/>
            <p:cNvSpPr>
              <a:spLocks/>
            </p:cNvSpPr>
            <p:nvPr/>
          </p:nvSpPr>
          <p:spPr bwMode="auto">
            <a:xfrm>
              <a:off x="6580317" y="5293240"/>
              <a:ext cx="28211" cy="29218"/>
            </a:xfrm>
            <a:custGeom>
              <a:avLst/>
              <a:gdLst>
                <a:gd name="T0" fmla="*/ 6 w 12"/>
                <a:gd name="T1" fmla="*/ 12 h 12"/>
                <a:gd name="T2" fmla="*/ 12 w 12"/>
                <a:gd name="T3" fmla="*/ 6 h 12"/>
                <a:gd name="T4" fmla="*/ 6 w 12"/>
                <a:gd name="T5" fmla="*/ 0 h 12"/>
                <a:gd name="T6" fmla="*/ 0 w 12"/>
                <a:gd name="T7" fmla="*/ 6 h 12"/>
                <a:gd name="T8" fmla="*/ 6 w 12"/>
                <a:gd name="T9" fmla="*/ 12 h 12"/>
                <a:gd name="T10" fmla="*/ 6 w 12"/>
                <a:gd name="T11" fmla="*/ 4 h 12"/>
                <a:gd name="T12" fmla="*/ 8 w 12"/>
                <a:gd name="T13" fmla="*/ 6 h 12"/>
                <a:gd name="T14" fmla="*/ 6 w 12"/>
                <a:gd name="T15" fmla="*/ 8 h 12"/>
                <a:gd name="T16" fmla="*/ 4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9" y="12"/>
                    <a:pt x="12" y="10"/>
                    <a:pt x="12" y="6"/>
                  </a:cubicBezTo>
                  <a:cubicBezTo>
                    <a:pt x="12" y="3"/>
                    <a:pt x="9" y="0"/>
                    <a:pt x="6" y="0"/>
                  </a:cubicBezTo>
                  <a:cubicBezTo>
                    <a:pt x="3" y="0"/>
                    <a:pt x="0" y="3"/>
                    <a:pt x="0" y="6"/>
                  </a:cubicBezTo>
                  <a:cubicBezTo>
                    <a:pt x="0" y="10"/>
                    <a:pt x="3" y="12"/>
                    <a:pt x="6" y="12"/>
                  </a:cubicBezTo>
                  <a:close/>
                  <a:moveTo>
                    <a:pt x="6" y="4"/>
                  </a:moveTo>
                  <a:cubicBezTo>
                    <a:pt x="7" y="4"/>
                    <a:pt x="8" y="5"/>
                    <a:pt x="8" y="6"/>
                  </a:cubicBezTo>
                  <a:cubicBezTo>
                    <a:pt x="8" y="8"/>
                    <a:pt x="7" y="8"/>
                    <a:pt x="6" y="8"/>
                  </a:cubicBezTo>
                  <a:cubicBezTo>
                    <a:pt x="5" y="8"/>
                    <a:pt x="4" y="8"/>
                    <a:pt x="4" y="6"/>
                  </a:cubicBezTo>
                  <a:cubicBezTo>
                    <a:pt x="4" y="5"/>
                    <a:pt x="5" y="4"/>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Freeform: Shape 12"/>
            <p:cNvSpPr>
              <a:spLocks/>
            </p:cNvSpPr>
            <p:nvPr/>
          </p:nvSpPr>
          <p:spPr bwMode="auto">
            <a:xfrm>
              <a:off x="6570241" y="5418172"/>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Freeform: Shape 13"/>
            <p:cNvSpPr>
              <a:spLocks/>
            </p:cNvSpPr>
            <p:nvPr/>
          </p:nvSpPr>
          <p:spPr bwMode="auto">
            <a:xfrm>
              <a:off x="6580317" y="5388954"/>
              <a:ext cx="38286" cy="10075"/>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Freeform: Shape 14"/>
            <p:cNvSpPr>
              <a:spLocks/>
            </p:cNvSpPr>
            <p:nvPr/>
          </p:nvSpPr>
          <p:spPr bwMode="auto">
            <a:xfrm>
              <a:off x="6580317" y="5360743"/>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Freeform: Shape 15"/>
            <p:cNvSpPr>
              <a:spLocks/>
            </p:cNvSpPr>
            <p:nvPr/>
          </p:nvSpPr>
          <p:spPr bwMode="auto">
            <a:xfrm>
              <a:off x="6418106" y="5322458"/>
              <a:ext cx="57429" cy="38286"/>
            </a:xfrm>
            <a:custGeom>
              <a:avLst/>
              <a:gdLst>
                <a:gd name="T0" fmla="*/ 22 w 24"/>
                <a:gd name="T1" fmla="*/ 0 h 16"/>
                <a:gd name="T2" fmla="*/ 4 w 24"/>
                <a:gd name="T3" fmla="*/ 1 h 16"/>
                <a:gd name="T4" fmla="*/ 1 w 24"/>
                <a:gd name="T5" fmla="*/ 3 h 16"/>
                <a:gd name="T6" fmla="*/ 0 w 24"/>
                <a:gd name="T7" fmla="*/ 14 h 16"/>
                <a:gd name="T8" fmla="*/ 2 w 24"/>
                <a:gd name="T9" fmla="*/ 16 h 16"/>
                <a:gd name="T10" fmla="*/ 4 w 24"/>
                <a:gd name="T11" fmla="*/ 14 h 16"/>
                <a:gd name="T12" fmla="*/ 5 w 24"/>
                <a:gd name="T13" fmla="*/ 7 h 16"/>
                <a:gd name="T14" fmla="*/ 7 w 24"/>
                <a:gd name="T15" fmla="*/ 5 h 16"/>
                <a:gd name="T16" fmla="*/ 22 w 24"/>
                <a:gd name="T17" fmla="*/ 4 h 16"/>
                <a:gd name="T18" fmla="*/ 24 w 24"/>
                <a:gd name="T19" fmla="*/ 2 h 16"/>
                <a:gd name="T20" fmla="*/ 22 w 2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22" y="0"/>
                  </a:moveTo>
                  <a:cubicBezTo>
                    <a:pt x="4" y="1"/>
                    <a:pt x="4" y="1"/>
                    <a:pt x="4" y="1"/>
                  </a:cubicBezTo>
                  <a:cubicBezTo>
                    <a:pt x="3" y="1"/>
                    <a:pt x="2" y="2"/>
                    <a:pt x="1" y="3"/>
                  </a:cubicBezTo>
                  <a:cubicBezTo>
                    <a:pt x="0" y="14"/>
                    <a:pt x="0" y="14"/>
                    <a:pt x="0" y="14"/>
                  </a:cubicBezTo>
                  <a:cubicBezTo>
                    <a:pt x="0" y="16"/>
                    <a:pt x="1" y="16"/>
                    <a:pt x="2" y="16"/>
                  </a:cubicBezTo>
                  <a:cubicBezTo>
                    <a:pt x="3" y="16"/>
                    <a:pt x="4" y="16"/>
                    <a:pt x="4" y="14"/>
                  </a:cubicBezTo>
                  <a:cubicBezTo>
                    <a:pt x="5" y="7"/>
                    <a:pt x="5" y="7"/>
                    <a:pt x="5" y="7"/>
                  </a:cubicBezTo>
                  <a:cubicBezTo>
                    <a:pt x="5" y="6"/>
                    <a:pt x="6" y="5"/>
                    <a:pt x="7" y="5"/>
                  </a:cubicBezTo>
                  <a:cubicBezTo>
                    <a:pt x="22" y="4"/>
                    <a:pt x="22" y="4"/>
                    <a:pt x="22" y="4"/>
                  </a:cubicBezTo>
                  <a:cubicBezTo>
                    <a:pt x="23" y="4"/>
                    <a:pt x="24" y="3"/>
                    <a:pt x="24" y="2"/>
                  </a:cubicBezTo>
                  <a:cubicBezTo>
                    <a:pt x="24" y="0"/>
                    <a:pt x="23"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5" name="Oval 17"/>
            <p:cNvSpPr/>
            <p:nvPr/>
          </p:nvSpPr>
          <p:spPr>
            <a:xfrm>
              <a:off x="6200903" y="3934863"/>
              <a:ext cx="579183" cy="5791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6" name="Freeform: Shape 19"/>
            <p:cNvSpPr>
              <a:spLocks/>
            </p:cNvSpPr>
            <p:nvPr/>
          </p:nvSpPr>
          <p:spPr bwMode="auto">
            <a:xfrm>
              <a:off x="6341534" y="4086718"/>
              <a:ext cx="286137" cy="306286"/>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8" y="0"/>
                    <a:pt x="0" y="7"/>
                    <a:pt x="0" y="16"/>
                  </a:cubicBezTo>
                  <a:cubicBezTo>
                    <a:pt x="0" y="112"/>
                    <a:pt x="0" y="112"/>
                    <a:pt x="0" y="112"/>
                  </a:cubicBezTo>
                  <a:cubicBezTo>
                    <a:pt x="0" y="121"/>
                    <a:pt x="8"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9" y="120"/>
                    <a:pt x="104" y="120"/>
                  </a:cubicBezTo>
                  <a:cubicBezTo>
                    <a:pt x="16" y="120"/>
                    <a:pt x="16" y="120"/>
                    <a:pt x="16" y="120"/>
                  </a:cubicBezTo>
                  <a:cubicBezTo>
                    <a:pt x="12" y="120"/>
                    <a:pt x="8" y="116"/>
                    <a:pt x="8" y="112"/>
                  </a:cubicBezTo>
                  <a:cubicBezTo>
                    <a:pt x="8" y="16"/>
                    <a:pt x="8" y="16"/>
                    <a:pt x="8" y="16"/>
                  </a:cubicBezTo>
                  <a:cubicBezTo>
                    <a:pt x="8" y="11"/>
                    <a:pt x="12" y="8"/>
                    <a:pt x="16" y="8"/>
                  </a:cubicBezTo>
                  <a:cubicBezTo>
                    <a:pt x="104" y="8"/>
                    <a:pt x="104" y="8"/>
                    <a:pt x="104" y="8"/>
                  </a:cubicBezTo>
                  <a:cubicBezTo>
                    <a:pt x="109" y="8"/>
                    <a:pt x="112" y="11"/>
                    <a:pt x="112" y="16"/>
                  </a:cubicBezTo>
                  <a:lnTo>
                    <a:pt x="112"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Freeform: Shape 20"/>
            <p:cNvSpPr>
              <a:spLocks/>
            </p:cNvSpPr>
            <p:nvPr/>
          </p:nvSpPr>
          <p:spPr bwMode="auto">
            <a:xfrm>
              <a:off x="6379820" y="4125004"/>
              <a:ext cx="209565" cy="191429"/>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3 w 88"/>
                <a:gd name="T47" fmla="*/ 60 h 80"/>
                <a:gd name="T48" fmla="*/ 55 w 88"/>
                <a:gd name="T49" fmla="*/ 63 h 80"/>
                <a:gd name="T50" fmla="*/ 66 w 88"/>
                <a:gd name="T51" fmla="*/ 76 h 80"/>
                <a:gd name="T52" fmla="*/ 4 w 88"/>
                <a:gd name="T53" fmla="*/ 76 h 80"/>
                <a:gd name="T54" fmla="*/ 4 w 88"/>
                <a:gd name="T55" fmla="*/ 42 h 80"/>
                <a:gd name="T56" fmla="*/ 71 w 88"/>
                <a:gd name="T57" fmla="*/ 76 h 80"/>
                <a:gd name="T58" fmla="*/ 58 w 88"/>
                <a:gd name="T59" fmla="*/ 60 h 80"/>
                <a:gd name="T60" fmla="*/ 68 w 88"/>
                <a:gd name="T61" fmla="*/ 48 h 80"/>
                <a:gd name="T62" fmla="*/ 84 w 88"/>
                <a:gd name="T63" fmla="*/ 65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7" y="80"/>
                    <a:pt x="88" y="78"/>
                    <a:pt x="88" y="76"/>
                  </a:cubicBezTo>
                  <a:cubicBezTo>
                    <a:pt x="88" y="4"/>
                    <a:pt x="88" y="4"/>
                    <a:pt x="88" y="4"/>
                  </a:cubicBezTo>
                  <a:cubicBezTo>
                    <a:pt x="88" y="2"/>
                    <a:pt x="87" y="0"/>
                    <a:pt x="84" y="0"/>
                  </a:cubicBezTo>
                  <a:close/>
                  <a:moveTo>
                    <a:pt x="84" y="4"/>
                  </a:moveTo>
                  <a:cubicBezTo>
                    <a:pt x="84" y="59"/>
                    <a:pt x="84" y="59"/>
                    <a:pt x="84" y="59"/>
                  </a:cubicBezTo>
                  <a:cubicBezTo>
                    <a:pt x="71" y="45"/>
                    <a:pt x="71" y="45"/>
                    <a:pt x="71" y="45"/>
                  </a:cubicBezTo>
                  <a:cubicBezTo>
                    <a:pt x="71" y="44"/>
                    <a:pt x="70" y="44"/>
                    <a:pt x="68" y="44"/>
                  </a:cubicBezTo>
                  <a:cubicBezTo>
                    <a:pt x="67" y="44"/>
                    <a:pt x="66" y="44"/>
                    <a:pt x="65" y="45"/>
                  </a:cubicBezTo>
                  <a:cubicBezTo>
                    <a:pt x="55" y="57"/>
                    <a:pt x="55" y="57"/>
                    <a:pt x="55" y="57"/>
                  </a:cubicBezTo>
                  <a:cubicBezTo>
                    <a:pt x="23" y="21"/>
                    <a:pt x="23" y="21"/>
                    <a:pt x="23" y="21"/>
                  </a:cubicBezTo>
                  <a:cubicBezTo>
                    <a:pt x="23" y="20"/>
                    <a:pt x="22"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3" y="60"/>
                    <a:pt x="53" y="60"/>
                    <a:pt x="53" y="60"/>
                  </a:cubicBezTo>
                  <a:cubicBezTo>
                    <a:pt x="55" y="63"/>
                    <a:pt x="55" y="63"/>
                    <a:pt x="55" y="63"/>
                  </a:cubicBezTo>
                  <a:cubicBezTo>
                    <a:pt x="66" y="76"/>
                    <a:pt x="66" y="76"/>
                    <a:pt x="66" y="76"/>
                  </a:cubicBezTo>
                  <a:cubicBezTo>
                    <a:pt x="4" y="76"/>
                    <a:pt x="4" y="76"/>
                    <a:pt x="4" y="76"/>
                  </a:cubicBezTo>
                  <a:lnTo>
                    <a:pt x="4" y="42"/>
                  </a:lnTo>
                  <a:close/>
                  <a:moveTo>
                    <a:pt x="71" y="76"/>
                  </a:moveTo>
                  <a:cubicBezTo>
                    <a:pt x="58" y="60"/>
                    <a:pt x="58" y="60"/>
                    <a:pt x="58" y="60"/>
                  </a:cubicBezTo>
                  <a:cubicBezTo>
                    <a:pt x="68" y="48"/>
                    <a:pt x="68" y="48"/>
                    <a:pt x="68" y="48"/>
                  </a:cubicBezTo>
                  <a:cubicBezTo>
                    <a:pt x="84" y="65"/>
                    <a:pt x="84" y="65"/>
                    <a:pt x="84" y="65"/>
                  </a:cubicBezTo>
                  <a:cubicBezTo>
                    <a:pt x="84" y="76"/>
                    <a:pt x="84" y="76"/>
                    <a:pt x="84" y="76"/>
                  </a:cubicBezTo>
                  <a:lnTo>
                    <a:pt x="7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Freeform: Shape 21"/>
            <p:cNvSpPr>
              <a:spLocks/>
            </p:cNvSpPr>
            <p:nvPr/>
          </p:nvSpPr>
          <p:spPr bwMode="auto">
            <a:xfrm>
              <a:off x="6493670" y="4154222"/>
              <a:ext cx="57429" cy="5742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6" y="0"/>
                    <a:pt x="0" y="5"/>
                    <a:pt x="0" y="12"/>
                  </a:cubicBezTo>
                  <a:cubicBezTo>
                    <a:pt x="0" y="19"/>
                    <a:pt x="6" y="24"/>
                    <a:pt x="12" y="24"/>
                  </a:cubicBezTo>
                  <a:close/>
                  <a:moveTo>
                    <a:pt x="12" y="4"/>
                  </a:moveTo>
                  <a:cubicBezTo>
                    <a:pt x="17" y="4"/>
                    <a:pt x="20" y="7"/>
                    <a:pt x="20" y="12"/>
                  </a:cubicBezTo>
                  <a:cubicBezTo>
                    <a:pt x="20" y="16"/>
                    <a:pt x="17" y="20"/>
                    <a:pt x="12" y="20"/>
                  </a:cubicBezTo>
                  <a:cubicBezTo>
                    <a:pt x="8" y="20"/>
                    <a:pt x="4" y="16"/>
                    <a:pt x="4" y="12"/>
                  </a:cubicBezTo>
                  <a:cubicBezTo>
                    <a:pt x="4" y="7"/>
                    <a:pt x="8" y="4"/>
                    <a:pt x="1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Oval 23"/>
            <p:cNvSpPr/>
            <p:nvPr/>
          </p:nvSpPr>
          <p:spPr>
            <a:xfrm>
              <a:off x="6200903" y="2809447"/>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Freeform: Shape 25"/>
            <p:cNvSpPr>
              <a:spLocks/>
            </p:cNvSpPr>
            <p:nvPr/>
          </p:nvSpPr>
          <p:spPr bwMode="auto">
            <a:xfrm>
              <a:off x="6408534" y="3028241"/>
              <a:ext cx="152136" cy="15314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1 w 64"/>
                <a:gd name="T11" fmla="*/ 47 h 64"/>
                <a:gd name="T12" fmla="*/ 17 w 64"/>
                <a:gd name="T13" fmla="*/ 50 h 64"/>
                <a:gd name="T14" fmla="*/ 14 w 64"/>
                <a:gd name="T15" fmla="*/ 16 h 64"/>
                <a:gd name="T16" fmla="*/ 48 w 64"/>
                <a:gd name="T17" fmla="*/ 14 h 64"/>
                <a:gd name="T18" fmla="*/ 51 w 64"/>
                <a:gd name="T19"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5" y="0"/>
                    <a:pt x="0" y="14"/>
                    <a:pt x="0" y="32"/>
                  </a:cubicBezTo>
                  <a:cubicBezTo>
                    <a:pt x="0" y="49"/>
                    <a:pt x="15" y="64"/>
                    <a:pt x="32" y="64"/>
                  </a:cubicBezTo>
                  <a:cubicBezTo>
                    <a:pt x="50" y="64"/>
                    <a:pt x="64" y="49"/>
                    <a:pt x="64" y="32"/>
                  </a:cubicBezTo>
                  <a:cubicBezTo>
                    <a:pt x="64" y="14"/>
                    <a:pt x="50" y="0"/>
                    <a:pt x="32" y="0"/>
                  </a:cubicBezTo>
                  <a:close/>
                  <a:moveTo>
                    <a:pt x="51" y="47"/>
                  </a:moveTo>
                  <a:cubicBezTo>
                    <a:pt x="42" y="57"/>
                    <a:pt x="27" y="59"/>
                    <a:pt x="17" y="50"/>
                  </a:cubicBezTo>
                  <a:cubicBezTo>
                    <a:pt x="7" y="41"/>
                    <a:pt x="6" y="26"/>
                    <a:pt x="14" y="16"/>
                  </a:cubicBezTo>
                  <a:cubicBezTo>
                    <a:pt x="23" y="6"/>
                    <a:pt x="38" y="5"/>
                    <a:pt x="48" y="14"/>
                  </a:cubicBezTo>
                  <a:cubicBezTo>
                    <a:pt x="58" y="22"/>
                    <a:pt x="59" y="37"/>
                    <a:pt x="5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Freeform: Shape 26"/>
            <p:cNvSpPr>
              <a:spLocks/>
            </p:cNvSpPr>
            <p:nvPr/>
          </p:nvSpPr>
          <p:spPr bwMode="auto">
            <a:xfrm>
              <a:off x="6446819" y="3066526"/>
              <a:ext cx="42316" cy="4332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8" y="0"/>
                    <a:pt x="0" y="7"/>
                    <a:pt x="0" y="16"/>
                  </a:cubicBezTo>
                  <a:cubicBezTo>
                    <a:pt x="0" y="16"/>
                    <a:pt x="0" y="16"/>
                    <a:pt x="0" y="16"/>
                  </a:cubicBezTo>
                  <a:cubicBezTo>
                    <a:pt x="0" y="17"/>
                    <a:pt x="1" y="18"/>
                    <a:pt x="2" y="18"/>
                  </a:cubicBezTo>
                  <a:cubicBezTo>
                    <a:pt x="4" y="18"/>
                    <a:pt x="4" y="17"/>
                    <a:pt x="4" y="16"/>
                  </a:cubicBezTo>
                  <a:cubicBezTo>
                    <a:pt x="4" y="16"/>
                    <a:pt x="4" y="16"/>
                    <a:pt x="4" y="16"/>
                  </a:cubicBezTo>
                  <a:cubicBezTo>
                    <a:pt x="4" y="9"/>
                    <a:pt x="10" y="4"/>
                    <a:pt x="16" y="4"/>
                  </a:cubicBezTo>
                  <a:cubicBezTo>
                    <a:pt x="18" y="4"/>
                    <a:pt x="18" y="3"/>
                    <a:pt x="18" y="2"/>
                  </a:cubicBezTo>
                  <a:cubicBezTo>
                    <a:pt x="18" y="1"/>
                    <a:pt x="18"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Freeform: Shape 27"/>
            <p:cNvSpPr>
              <a:spLocks/>
            </p:cNvSpPr>
            <p:nvPr/>
          </p:nvSpPr>
          <p:spPr bwMode="auto">
            <a:xfrm>
              <a:off x="6331962" y="2961744"/>
              <a:ext cx="305279" cy="257926"/>
            </a:xfrm>
            <a:custGeom>
              <a:avLst/>
              <a:gdLst>
                <a:gd name="T0" fmla="*/ 118 w 128"/>
                <a:gd name="T1" fmla="*/ 24 h 108"/>
                <a:gd name="T2" fmla="*/ 101 w 128"/>
                <a:gd name="T3" fmla="*/ 21 h 108"/>
                <a:gd name="T4" fmla="*/ 96 w 128"/>
                <a:gd name="T5" fmla="*/ 7 h 108"/>
                <a:gd name="T6" fmla="*/ 84 w 128"/>
                <a:gd name="T7" fmla="*/ 0 h 108"/>
                <a:gd name="T8" fmla="*/ 44 w 128"/>
                <a:gd name="T9" fmla="*/ 0 h 108"/>
                <a:gd name="T10" fmla="*/ 33 w 128"/>
                <a:gd name="T11" fmla="*/ 7 h 108"/>
                <a:gd name="T12" fmla="*/ 28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2 w 128"/>
                <a:gd name="T41" fmla="*/ 32 h 108"/>
                <a:gd name="T42" fmla="*/ 34 w 128"/>
                <a:gd name="T43" fmla="*/ 28 h 108"/>
                <a:gd name="T44" fmla="*/ 41 w 128"/>
                <a:gd name="T45" fmla="*/ 10 h 108"/>
                <a:gd name="T46" fmla="*/ 44 w 128"/>
                <a:gd name="T47" fmla="*/ 8 h 108"/>
                <a:gd name="T48" fmla="*/ 84 w 128"/>
                <a:gd name="T49" fmla="*/ 8 h 108"/>
                <a:gd name="T50" fmla="*/ 88 w 128"/>
                <a:gd name="T51" fmla="*/ 10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6" y="7"/>
                    <a:pt x="96" y="7"/>
                    <a:pt x="96" y="7"/>
                  </a:cubicBezTo>
                  <a:cubicBezTo>
                    <a:pt x="94" y="3"/>
                    <a:pt x="89" y="0"/>
                    <a:pt x="84" y="0"/>
                  </a:cubicBezTo>
                  <a:cubicBezTo>
                    <a:pt x="44" y="0"/>
                    <a:pt x="44" y="0"/>
                    <a:pt x="44" y="0"/>
                  </a:cubicBezTo>
                  <a:cubicBezTo>
                    <a:pt x="40" y="0"/>
                    <a:pt x="35" y="3"/>
                    <a:pt x="33" y="7"/>
                  </a:cubicBezTo>
                  <a:cubicBezTo>
                    <a:pt x="28" y="21"/>
                    <a:pt x="28" y="21"/>
                    <a:pt x="28" y="21"/>
                  </a:cubicBezTo>
                  <a:cubicBezTo>
                    <a:pt x="10" y="24"/>
                    <a:pt x="10" y="24"/>
                    <a:pt x="10" y="24"/>
                  </a:cubicBezTo>
                  <a:cubicBezTo>
                    <a:pt x="5" y="25"/>
                    <a:pt x="0" y="30"/>
                    <a:pt x="0" y="36"/>
                  </a:cubicBezTo>
                  <a:cubicBezTo>
                    <a:pt x="0" y="96"/>
                    <a:pt x="0" y="96"/>
                    <a:pt x="0" y="96"/>
                  </a:cubicBezTo>
                  <a:cubicBezTo>
                    <a:pt x="0" y="102"/>
                    <a:pt x="6" y="108"/>
                    <a:pt x="12" y="108"/>
                  </a:cubicBezTo>
                  <a:cubicBezTo>
                    <a:pt x="116" y="108"/>
                    <a:pt x="116" y="108"/>
                    <a:pt x="116" y="108"/>
                  </a:cubicBezTo>
                  <a:cubicBezTo>
                    <a:pt x="123" y="108"/>
                    <a:pt x="128" y="102"/>
                    <a:pt x="128" y="96"/>
                  </a:cubicBezTo>
                  <a:cubicBezTo>
                    <a:pt x="128" y="36"/>
                    <a:pt x="128" y="36"/>
                    <a:pt x="128" y="36"/>
                  </a:cubicBezTo>
                  <a:cubicBezTo>
                    <a:pt x="128" y="30"/>
                    <a:pt x="124" y="25"/>
                    <a:pt x="118" y="24"/>
                  </a:cubicBezTo>
                  <a:close/>
                  <a:moveTo>
                    <a:pt x="120" y="96"/>
                  </a:moveTo>
                  <a:cubicBezTo>
                    <a:pt x="120" y="98"/>
                    <a:pt x="119" y="100"/>
                    <a:pt x="116" y="100"/>
                  </a:cubicBezTo>
                  <a:cubicBezTo>
                    <a:pt x="12" y="100"/>
                    <a:pt x="12" y="100"/>
                    <a:pt x="12" y="100"/>
                  </a:cubicBezTo>
                  <a:cubicBezTo>
                    <a:pt x="10" y="100"/>
                    <a:pt x="8" y="98"/>
                    <a:pt x="8" y="96"/>
                  </a:cubicBezTo>
                  <a:cubicBezTo>
                    <a:pt x="8" y="36"/>
                    <a:pt x="8" y="36"/>
                    <a:pt x="8" y="36"/>
                  </a:cubicBezTo>
                  <a:cubicBezTo>
                    <a:pt x="8" y="34"/>
                    <a:pt x="10" y="32"/>
                    <a:pt x="12" y="32"/>
                  </a:cubicBezTo>
                  <a:cubicBezTo>
                    <a:pt x="34" y="28"/>
                    <a:pt x="34" y="28"/>
                    <a:pt x="34" y="28"/>
                  </a:cubicBezTo>
                  <a:cubicBezTo>
                    <a:pt x="41" y="10"/>
                    <a:pt x="41" y="10"/>
                    <a:pt x="41" y="10"/>
                  </a:cubicBezTo>
                  <a:cubicBezTo>
                    <a:pt x="41" y="9"/>
                    <a:pt x="43" y="8"/>
                    <a:pt x="44" y="8"/>
                  </a:cubicBezTo>
                  <a:cubicBezTo>
                    <a:pt x="84" y="8"/>
                    <a:pt x="84" y="8"/>
                    <a:pt x="84" y="8"/>
                  </a:cubicBezTo>
                  <a:cubicBezTo>
                    <a:pt x="86" y="8"/>
                    <a:pt x="88" y="9"/>
                    <a:pt x="88" y="10"/>
                  </a:cubicBezTo>
                  <a:cubicBezTo>
                    <a:pt x="95" y="28"/>
                    <a:pt x="95" y="28"/>
                    <a:pt x="95" y="28"/>
                  </a:cubicBezTo>
                  <a:cubicBezTo>
                    <a:pt x="117" y="32"/>
                    <a:pt x="117" y="32"/>
                    <a:pt x="117" y="32"/>
                  </a:cubicBezTo>
                  <a:cubicBezTo>
                    <a:pt x="119" y="32"/>
                    <a:pt x="120" y="34"/>
                    <a:pt x="120" y="36"/>
                  </a:cubicBezTo>
                  <a:lnTo>
                    <a:pt x="12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33"/>
            <p:cNvSpPr txBox="1"/>
            <p:nvPr/>
          </p:nvSpPr>
          <p:spPr>
            <a:xfrm>
              <a:off x="6775856" y="2744204"/>
              <a:ext cx="4699017" cy="338553"/>
            </a:xfrm>
            <a:prstGeom prst="rect">
              <a:avLst/>
            </a:prstGeom>
          </p:spPr>
          <p:txBody>
            <a:bodyPr vert="horz" wrap="none" lIns="192000" rIns="19200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9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输入层</a:t>
              </a:r>
            </a:p>
          </p:txBody>
        </p:sp>
        <p:sp>
          <p:nvSpPr>
            <p:cNvPr id="24" name="TextBox 34"/>
            <p:cNvSpPr txBox="1"/>
            <p:nvPr/>
          </p:nvSpPr>
          <p:spPr>
            <a:xfrm>
              <a:off x="6775856" y="3082758"/>
              <a:ext cx="4699017" cy="277961"/>
            </a:xfrm>
            <a:prstGeom prst="rect">
              <a:avLst/>
            </a:prstGeom>
          </p:spPr>
          <p:txBody>
            <a:bodyPr vert="horz" wrap="square" lIns="192000" rIns="192000">
              <a:normAutofit fontScale="85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输入层的每个神经元代表一个特征</a:t>
              </a:r>
            </a:p>
          </p:txBody>
        </p:sp>
        <p:sp>
          <p:nvSpPr>
            <p:cNvPr id="25" name="TextBox 36"/>
            <p:cNvSpPr txBox="1"/>
            <p:nvPr/>
          </p:nvSpPr>
          <p:spPr>
            <a:xfrm>
              <a:off x="6775856" y="3888888"/>
              <a:ext cx="4699017" cy="338553"/>
            </a:xfrm>
            <a:prstGeom prst="rect">
              <a:avLst/>
            </a:prstGeom>
          </p:spPr>
          <p:txBody>
            <a:bodyPr vert="horz" wrap="none" lIns="192000" rIns="19200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9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隐藏层</a:t>
              </a:r>
            </a:p>
          </p:txBody>
        </p:sp>
        <p:sp>
          <p:nvSpPr>
            <p:cNvPr id="26" name="TextBox 37"/>
            <p:cNvSpPr txBox="1"/>
            <p:nvPr/>
          </p:nvSpPr>
          <p:spPr>
            <a:xfrm>
              <a:off x="6775856" y="4227442"/>
              <a:ext cx="4699017" cy="277961"/>
            </a:xfrm>
            <a:prstGeom prst="rect">
              <a:avLst/>
            </a:prstGeom>
          </p:spPr>
          <p:txBody>
            <a:bodyPr vert="horz" wrap="square" lIns="192000" rIns="192000">
              <a:normAutofit fontScale="85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隐藏层及隐藏层神经元为人为设定</a:t>
              </a:r>
            </a:p>
          </p:txBody>
        </p:sp>
        <p:sp>
          <p:nvSpPr>
            <p:cNvPr id="27" name="TextBox 39"/>
            <p:cNvSpPr txBox="1"/>
            <p:nvPr/>
          </p:nvSpPr>
          <p:spPr>
            <a:xfrm>
              <a:off x="6775856" y="4995036"/>
              <a:ext cx="4699017" cy="338553"/>
            </a:xfrm>
            <a:prstGeom prst="rect">
              <a:avLst/>
            </a:prstGeom>
          </p:spPr>
          <p:txBody>
            <a:bodyPr vert="horz" wrap="none" lIns="192000" rIns="19200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9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输出层</a:t>
              </a:r>
            </a:p>
          </p:txBody>
        </p:sp>
        <p:sp>
          <p:nvSpPr>
            <p:cNvPr id="28" name="TextBox 40"/>
            <p:cNvSpPr txBox="1"/>
            <p:nvPr/>
          </p:nvSpPr>
          <p:spPr>
            <a:xfrm>
              <a:off x="6775856" y="5333590"/>
              <a:ext cx="4699017" cy="277961"/>
            </a:xfrm>
            <a:prstGeom prst="rect">
              <a:avLst/>
            </a:prstGeom>
          </p:spPr>
          <p:txBody>
            <a:bodyPr vert="horz" wrap="square" lIns="192000" rIns="192000">
              <a:normAutofit fontScale="85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rPr>
                <a:t>输出层个数代表分类标签的个数</a:t>
              </a:r>
            </a:p>
          </p:txBody>
        </p:sp>
      </p:grpSp>
      <p:grpSp>
        <p:nvGrpSpPr>
          <p:cNvPr id="29" name="组合 28">
            <a:extLst>
              <a:ext uri="{FF2B5EF4-FFF2-40B4-BE49-F238E27FC236}">
                <a16:creationId xmlns:a16="http://schemas.microsoft.com/office/drawing/2014/main" id="{EE3549AD-82E9-48F0-BBAF-631191D19904}"/>
              </a:ext>
            </a:extLst>
          </p:cNvPr>
          <p:cNvGrpSpPr/>
          <p:nvPr/>
        </p:nvGrpSpPr>
        <p:grpSpPr>
          <a:xfrm>
            <a:off x="4656667" y="488673"/>
            <a:ext cx="2878667" cy="660074"/>
            <a:chOff x="4656667" y="488673"/>
            <a:chExt cx="2878667" cy="660074"/>
          </a:xfrm>
        </p:grpSpPr>
        <p:sp>
          <p:nvSpPr>
            <p:cNvPr id="30" name="椭圆 29">
              <a:extLst>
                <a:ext uri="{FF2B5EF4-FFF2-40B4-BE49-F238E27FC236}">
                  <a16:creationId xmlns:a16="http://schemas.microsoft.com/office/drawing/2014/main" id="{8FCEB322-6F8A-4A5D-AA19-0D1F9911F2C8}"/>
                </a:ext>
              </a:extLst>
            </p:cNvPr>
            <p:cNvSpPr/>
            <p:nvPr/>
          </p:nvSpPr>
          <p:spPr>
            <a:xfrm>
              <a:off x="5630422" y="1016122"/>
              <a:ext cx="132625" cy="132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1" name="椭圆 30">
              <a:extLst>
                <a:ext uri="{FF2B5EF4-FFF2-40B4-BE49-F238E27FC236}">
                  <a16:creationId xmlns:a16="http://schemas.microsoft.com/office/drawing/2014/main" id="{3F57BBF1-B9B8-4103-9E1E-1F9CC0329DA4}"/>
                </a:ext>
              </a:extLst>
            </p:cNvPr>
            <p:cNvSpPr/>
            <p:nvPr/>
          </p:nvSpPr>
          <p:spPr>
            <a:xfrm>
              <a:off x="5876280"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2" name="椭圆 31">
              <a:extLst>
                <a:ext uri="{FF2B5EF4-FFF2-40B4-BE49-F238E27FC236}">
                  <a16:creationId xmlns:a16="http://schemas.microsoft.com/office/drawing/2014/main" id="{BB24797F-E771-44EA-94BF-80A37B4C37B4}"/>
                </a:ext>
              </a:extLst>
            </p:cNvPr>
            <p:cNvSpPr/>
            <p:nvPr/>
          </p:nvSpPr>
          <p:spPr>
            <a:xfrm>
              <a:off x="6075913"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椭圆 32">
              <a:extLst>
                <a:ext uri="{FF2B5EF4-FFF2-40B4-BE49-F238E27FC236}">
                  <a16:creationId xmlns:a16="http://schemas.microsoft.com/office/drawing/2014/main" id="{1D907DDE-CF57-4ECA-952B-13EB035B4596}"/>
                </a:ext>
              </a:extLst>
            </p:cNvPr>
            <p:cNvSpPr/>
            <p:nvPr/>
          </p:nvSpPr>
          <p:spPr>
            <a:xfrm>
              <a:off x="6275547"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4" name="椭圆 33">
              <a:extLst>
                <a:ext uri="{FF2B5EF4-FFF2-40B4-BE49-F238E27FC236}">
                  <a16:creationId xmlns:a16="http://schemas.microsoft.com/office/drawing/2014/main" id="{29A6901C-5D93-454D-B8D0-6A0687A5C41D}"/>
                </a:ext>
              </a:extLst>
            </p:cNvPr>
            <p:cNvSpPr/>
            <p:nvPr/>
          </p:nvSpPr>
          <p:spPr>
            <a:xfrm>
              <a:off x="6475179"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TextBox 132">
              <a:extLst>
                <a:ext uri="{FF2B5EF4-FFF2-40B4-BE49-F238E27FC236}">
                  <a16:creationId xmlns:a16="http://schemas.microsoft.com/office/drawing/2014/main" id="{08C7B63E-8758-4D85-89EB-9397FAC9B386}"/>
                </a:ext>
              </a:extLst>
            </p:cNvPr>
            <p:cNvSpPr txBox="1"/>
            <p:nvPr/>
          </p:nvSpPr>
          <p:spPr>
            <a:xfrm>
              <a:off x="4656667" y="488673"/>
              <a:ext cx="2878667" cy="5027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添加标题</a:t>
              </a:r>
            </a:p>
          </p:txBody>
        </p:sp>
      </p:grpSp>
      <p:grpSp>
        <p:nvGrpSpPr>
          <p:cNvPr id="36" name="组合 35">
            <a:extLst>
              <a:ext uri="{FF2B5EF4-FFF2-40B4-BE49-F238E27FC236}">
                <a16:creationId xmlns:a16="http://schemas.microsoft.com/office/drawing/2014/main" id="{5829B31A-F6A4-4B1C-BFA4-2EF301196FF7}"/>
              </a:ext>
            </a:extLst>
          </p:cNvPr>
          <p:cNvGrpSpPr/>
          <p:nvPr/>
        </p:nvGrpSpPr>
        <p:grpSpPr>
          <a:xfrm>
            <a:off x="290945" y="300881"/>
            <a:ext cx="11898851" cy="492314"/>
            <a:chOff x="917458" y="481653"/>
            <a:chExt cx="11901605" cy="492428"/>
          </a:xfrm>
        </p:grpSpPr>
        <p:sp>
          <p:nvSpPr>
            <p:cNvPr id="37" name="矩形 36">
              <a:extLst>
                <a:ext uri="{FF2B5EF4-FFF2-40B4-BE49-F238E27FC236}">
                  <a16:creationId xmlns:a16="http://schemas.microsoft.com/office/drawing/2014/main" id="{82673C44-F51C-4DF8-A2F5-2CE1EE5A95CC}"/>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8">
              <a:extLst>
                <a:ext uri="{FF2B5EF4-FFF2-40B4-BE49-F238E27FC236}">
                  <a16:creationId xmlns:a16="http://schemas.microsoft.com/office/drawing/2014/main" id="{18037E83-55DD-4990-AB33-A070EF89AD9F}"/>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神经网络</a:t>
              </a:r>
            </a:p>
          </p:txBody>
        </p:sp>
      </p:grpSp>
      <p:pic>
        <p:nvPicPr>
          <p:cNvPr id="6" name="图片 5">
            <a:extLst>
              <a:ext uri="{FF2B5EF4-FFF2-40B4-BE49-F238E27FC236}">
                <a16:creationId xmlns:a16="http://schemas.microsoft.com/office/drawing/2014/main" id="{F3922125-4CD2-4725-B073-B53FB074F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7" y="1668278"/>
            <a:ext cx="5646410" cy="4073482"/>
          </a:xfrm>
          <a:prstGeom prst="rect">
            <a:avLst/>
          </a:prstGeom>
        </p:spPr>
      </p:pic>
      <p:sp>
        <p:nvSpPr>
          <p:cNvPr id="43" name="TextBox 8">
            <a:extLst>
              <a:ext uri="{FF2B5EF4-FFF2-40B4-BE49-F238E27FC236}">
                <a16:creationId xmlns:a16="http://schemas.microsoft.com/office/drawing/2014/main" id="{44B67ADD-888C-48BA-923D-84F6588704AA}"/>
              </a:ext>
            </a:extLst>
          </p:cNvPr>
          <p:cNvSpPr txBox="1">
            <a:spLocks noChangeArrowheads="1"/>
          </p:cNvSpPr>
          <p:nvPr/>
        </p:nvSpPr>
        <p:spPr bwMode="auto">
          <a:xfrm>
            <a:off x="460283" y="84885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Artificial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856020237"/>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6464080" y="1498073"/>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chemeClr val="accent1"/>
          </a:soli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grpSp>
        <p:nvGrpSpPr>
          <p:cNvPr id="28" name="Group 27"/>
          <p:cNvGrpSpPr/>
          <p:nvPr/>
        </p:nvGrpSpPr>
        <p:grpSpPr>
          <a:xfrm>
            <a:off x="5155735" y="1668674"/>
            <a:ext cx="1589476" cy="1077672"/>
            <a:chOff x="5155735" y="2183152"/>
            <a:chExt cx="1589476" cy="1077672"/>
          </a:xfrm>
        </p:grpSpPr>
        <p:sp>
          <p:nvSpPr>
            <p:cNvPr id="6" name="Freeform 6"/>
            <p:cNvSpPr/>
            <p:nvPr/>
          </p:nvSpPr>
          <p:spPr bwMode="auto">
            <a:xfrm>
              <a:off x="5155735" y="2183152"/>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sp>
          <p:nvSpPr>
            <p:cNvPr id="7" name="Freeform 7"/>
            <p:cNvSpPr/>
            <p:nvPr/>
          </p:nvSpPr>
          <p:spPr bwMode="auto">
            <a:xfrm>
              <a:off x="5226619" y="2234814"/>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01</a:t>
              </a:r>
            </a:p>
          </p:txBody>
        </p:sp>
      </p:grpSp>
      <p:sp>
        <p:nvSpPr>
          <p:cNvPr id="11" name="Freeform 5"/>
          <p:cNvSpPr/>
          <p:nvPr/>
        </p:nvSpPr>
        <p:spPr bwMode="auto">
          <a:xfrm flipH="1">
            <a:off x="1184162" y="2463536"/>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chemeClr val="accent2"/>
          </a:soli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grpSp>
        <p:nvGrpSpPr>
          <p:cNvPr id="27" name="Group 26"/>
          <p:cNvGrpSpPr/>
          <p:nvPr/>
        </p:nvGrpSpPr>
        <p:grpSpPr>
          <a:xfrm>
            <a:off x="5375907" y="2634137"/>
            <a:ext cx="1589476" cy="1077672"/>
            <a:chOff x="5375906" y="3148615"/>
            <a:chExt cx="1589476" cy="1077672"/>
          </a:xfrm>
        </p:grpSpPr>
        <p:sp>
          <p:nvSpPr>
            <p:cNvPr id="12" name="Freeform 6"/>
            <p:cNvSpPr/>
            <p:nvPr/>
          </p:nvSpPr>
          <p:spPr bwMode="auto">
            <a:xfrm flipH="1">
              <a:off x="5375906" y="3148615"/>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sp>
          <p:nvSpPr>
            <p:cNvPr id="13" name="Freeform 7"/>
            <p:cNvSpPr/>
            <p:nvPr/>
          </p:nvSpPr>
          <p:spPr bwMode="auto">
            <a:xfrm flipH="1">
              <a:off x="5941774" y="3200277"/>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02</a:t>
              </a:r>
            </a:p>
          </p:txBody>
        </p:sp>
      </p:grpSp>
      <p:sp>
        <p:nvSpPr>
          <p:cNvPr id="16" name="Freeform 5"/>
          <p:cNvSpPr/>
          <p:nvPr/>
        </p:nvSpPr>
        <p:spPr bwMode="auto">
          <a:xfrm>
            <a:off x="6534964" y="3429000"/>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chemeClr val="accent3"/>
          </a:soli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grpSp>
        <p:nvGrpSpPr>
          <p:cNvPr id="26" name="Group 25"/>
          <p:cNvGrpSpPr/>
          <p:nvPr/>
        </p:nvGrpSpPr>
        <p:grpSpPr>
          <a:xfrm>
            <a:off x="5226619" y="3599601"/>
            <a:ext cx="1589476" cy="1077672"/>
            <a:chOff x="5226619" y="4114078"/>
            <a:chExt cx="1589476" cy="1077672"/>
          </a:xfrm>
        </p:grpSpPr>
        <p:sp>
          <p:nvSpPr>
            <p:cNvPr id="17" name="Freeform 6"/>
            <p:cNvSpPr/>
            <p:nvPr/>
          </p:nvSpPr>
          <p:spPr bwMode="auto">
            <a:xfrm>
              <a:off x="5226619" y="4114078"/>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sp>
          <p:nvSpPr>
            <p:cNvPr id="18" name="Freeform 7"/>
            <p:cNvSpPr/>
            <p:nvPr/>
          </p:nvSpPr>
          <p:spPr bwMode="auto">
            <a:xfrm>
              <a:off x="5297503" y="4165740"/>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chemeClr val="accent3"/>
                  </a:solidFill>
                  <a:latin typeface="FZHei-B01S" panose="02010601030101010101" pitchFamily="2" charset="-122"/>
                  <a:ea typeface="FZHei-B01S" panose="02010601030101010101" pitchFamily="2" charset="-122"/>
                  <a:sym typeface="FZHei-B01S" panose="02010601030101010101" pitchFamily="2" charset="-122"/>
                </a:rPr>
                <a:t>03</a:t>
              </a:r>
            </a:p>
          </p:txBody>
        </p:sp>
      </p:grpSp>
      <p:sp>
        <p:nvSpPr>
          <p:cNvPr id="21" name="Freeform 5"/>
          <p:cNvSpPr/>
          <p:nvPr/>
        </p:nvSpPr>
        <p:spPr bwMode="auto">
          <a:xfrm flipH="1">
            <a:off x="1184162" y="4394464"/>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chemeClr val="accent4"/>
          </a:solidFill>
          <a:ln>
            <a:noFill/>
          </a:ln>
        </p:spPr>
        <p:txBody>
          <a:bodyPr vert="horz" wrap="square" lIns="91440" tIns="45720" rIns="91440" bIns="45720" numCol="1" anchor="ctr" anchorCtr="0" compatLnSpc="1"/>
          <a:lstStyle/>
          <a:p>
            <a:pPr algn="ctr"/>
            <a:endParaRPr lang="en-US" sz="2400" b="1">
              <a:solidFill>
                <a:schemeClr val="accent4"/>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5" name="Group 24"/>
          <p:cNvGrpSpPr/>
          <p:nvPr/>
        </p:nvGrpSpPr>
        <p:grpSpPr>
          <a:xfrm>
            <a:off x="5375907" y="4565065"/>
            <a:ext cx="1589476" cy="1077672"/>
            <a:chOff x="5375906" y="5079542"/>
            <a:chExt cx="1589476" cy="1077672"/>
          </a:xfrm>
        </p:grpSpPr>
        <p:sp>
          <p:nvSpPr>
            <p:cNvPr id="22" name="Freeform 6"/>
            <p:cNvSpPr/>
            <p:nvPr/>
          </p:nvSpPr>
          <p:spPr bwMode="auto">
            <a:xfrm flipH="1">
              <a:off x="5375906" y="5079542"/>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a:latin typeface="FZHei-B01S" panose="02010601030101010101" pitchFamily="2" charset="-122"/>
                <a:ea typeface="FZHei-B01S" panose="02010601030101010101" pitchFamily="2" charset="-122"/>
                <a:sym typeface="FZHei-B01S" panose="02010601030101010101" pitchFamily="2" charset="-122"/>
              </a:endParaRPr>
            </a:p>
          </p:txBody>
        </p:sp>
        <p:sp>
          <p:nvSpPr>
            <p:cNvPr id="23" name="Freeform 7"/>
            <p:cNvSpPr/>
            <p:nvPr/>
          </p:nvSpPr>
          <p:spPr bwMode="auto">
            <a:xfrm flipH="1">
              <a:off x="5941774" y="5131204"/>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chemeClr val="accent4"/>
                  </a:solidFill>
                  <a:latin typeface="FZHei-B01S" panose="02010601030101010101" pitchFamily="2" charset="-122"/>
                  <a:ea typeface="FZHei-B01S" panose="02010601030101010101" pitchFamily="2" charset="-122"/>
                  <a:sym typeface="FZHei-B01S" panose="02010601030101010101" pitchFamily="2" charset="-122"/>
                </a:rPr>
                <a:t>04</a:t>
              </a:r>
            </a:p>
          </p:txBody>
        </p:sp>
      </p:grpSp>
      <p:grpSp>
        <p:nvGrpSpPr>
          <p:cNvPr id="45" name="Group 44"/>
          <p:cNvGrpSpPr/>
          <p:nvPr/>
        </p:nvGrpSpPr>
        <p:grpSpPr>
          <a:xfrm>
            <a:off x="4448453" y="4625149"/>
            <a:ext cx="533403" cy="533403"/>
            <a:chOff x="9085263" y="2676525"/>
            <a:chExt cx="579437" cy="579438"/>
          </a:xfrm>
          <a:solidFill>
            <a:schemeClr val="bg1"/>
          </a:solidFill>
        </p:grpSpPr>
        <p:sp>
          <p:nvSpPr>
            <p:cNvPr id="46" name="Freeform 98"/>
            <p:cNvSpPr>
              <a:spLocks noEditPoints="1"/>
            </p:cNvSpPr>
            <p:nvPr/>
          </p:nvSpPr>
          <p:spPr bwMode="auto">
            <a:xfrm>
              <a:off x="9085263" y="2676525"/>
              <a:ext cx="579437" cy="579438"/>
            </a:xfrm>
            <a:custGeom>
              <a:avLst/>
              <a:gdLst>
                <a:gd name="T0" fmla="*/ 199 w 3650"/>
                <a:gd name="T1" fmla="*/ 3163 h 3649"/>
                <a:gd name="T2" fmla="*/ 212 w 3650"/>
                <a:gd name="T3" fmla="*/ 3337 h 3649"/>
                <a:gd name="T4" fmla="*/ 345 w 3650"/>
                <a:gd name="T5" fmla="*/ 3450 h 3649"/>
                <a:gd name="T6" fmla="*/ 518 w 3650"/>
                <a:gd name="T7" fmla="*/ 3437 h 3649"/>
                <a:gd name="T8" fmla="*/ 941 w 3650"/>
                <a:gd name="T9" fmla="*/ 2387 h 3649"/>
                <a:gd name="T10" fmla="*/ 2326 w 3650"/>
                <a:gd name="T11" fmla="*/ 187 h 3649"/>
                <a:gd name="T12" fmla="*/ 1968 w 3650"/>
                <a:gd name="T13" fmla="*/ 245 h 3649"/>
                <a:gd name="T14" fmla="*/ 1639 w 3650"/>
                <a:gd name="T15" fmla="*/ 418 h 3649"/>
                <a:gd name="T16" fmla="*/ 1369 w 3650"/>
                <a:gd name="T17" fmla="*/ 710 h 3649"/>
                <a:gd name="T18" fmla="*/ 1216 w 3650"/>
                <a:gd name="T19" fmla="*/ 1080 h 3649"/>
                <a:gd name="T20" fmla="*/ 1201 w 3650"/>
                <a:gd name="T21" fmla="*/ 1487 h 3649"/>
                <a:gd name="T22" fmla="*/ 1327 w 3650"/>
                <a:gd name="T23" fmla="*/ 1867 h 3649"/>
                <a:gd name="T24" fmla="*/ 1582 w 3650"/>
                <a:gd name="T25" fmla="*/ 2181 h 3649"/>
                <a:gd name="T26" fmla="*/ 1916 w 3650"/>
                <a:gd name="T27" fmla="*/ 2383 h 3649"/>
                <a:gd name="T28" fmla="*/ 2288 w 3650"/>
                <a:gd name="T29" fmla="*/ 2458 h 3649"/>
                <a:gd name="T30" fmla="*/ 2663 w 3650"/>
                <a:gd name="T31" fmla="*/ 2408 h 3649"/>
                <a:gd name="T32" fmla="*/ 3007 w 3650"/>
                <a:gd name="T33" fmla="*/ 2232 h 3649"/>
                <a:gd name="T34" fmla="*/ 3283 w 3650"/>
                <a:gd name="T35" fmla="*/ 1936 h 3649"/>
                <a:gd name="T36" fmla="*/ 3437 w 3650"/>
                <a:gd name="T37" fmla="*/ 1566 h 3649"/>
                <a:gd name="T38" fmla="*/ 3451 w 3650"/>
                <a:gd name="T39" fmla="*/ 1159 h 3649"/>
                <a:gd name="T40" fmla="*/ 3324 w 3650"/>
                <a:gd name="T41" fmla="*/ 779 h 3649"/>
                <a:gd name="T42" fmla="*/ 3073 w 3650"/>
                <a:gd name="T43" fmla="*/ 467 h 3649"/>
                <a:gd name="T44" fmla="*/ 2754 w 3650"/>
                <a:gd name="T45" fmla="*/ 270 h 3649"/>
                <a:gd name="T46" fmla="*/ 2399 w 3650"/>
                <a:gd name="T47" fmla="*/ 189 h 3649"/>
                <a:gd name="T48" fmla="*/ 2579 w 3650"/>
                <a:gd name="T49" fmla="*/ 23 h 3649"/>
                <a:gd name="T50" fmla="*/ 2980 w 3650"/>
                <a:gd name="T51" fmla="*/ 172 h 3649"/>
                <a:gd name="T52" fmla="*/ 3323 w 3650"/>
                <a:gd name="T53" fmla="*/ 451 h 3649"/>
                <a:gd name="T54" fmla="*/ 3549 w 3650"/>
                <a:gd name="T55" fmla="*/ 816 h 3649"/>
                <a:gd name="T56" fmla="*/ 3647 w 3650"/>
                <a:gd name="T57" fmla="*/ 1236 h 3649"/>
                <a:gd name="T58" fmla="*/ 3605 w 3650"/>
                <a:gd name="T59" fmla="*/ 1667 h 3649"/>
                <a:gd name="T60" fmla="*/ 3429 w 3650"/>
                <a:gd name="T61" fmla="*/ 2057 h 3649"/>
                <a:gd name="T62" fmla="*/ 3127 w 3650"/>
                <a:gd name="T63" fmla="*/ 2378 h 3649"/>
                <a:gd name="T64" fmla="*/ 2744 w 3650"/>
                <a:gd name="T65" fmla="*/ 2579 h 3649"/>
                <a:gd name="T66" fmla="*/ 2326 w 3650"/>
                <a:gd name="T67" fmla="*/ 2647 h 3649"/>
                <a:gd name="T68" fmla="*/ 1909 w 3650"/>
                <a:gd name="T69" fmla="*/ 2579 h 3649"/>
                <a:gd name="T70" fmla="*/ 1527 w 3650"/>
                <a:gd name="T71" fmla="*/ 2379 h 3649"/>
                <a:gd name="T72" fmla="*/ 1482 w 3650"/>
                <a:gd name="T73" fmla="*/ 2672 h 3649"/>
                <a:gd name="T74" fmla="*/ 1473 w 3650"/>
                <a:gd name="T75" fmla="*/ 2760 h 3649"/>
                <a:gd name="T76" fmla="*/ 595 w 3650"/>
                <a:gd name="T77" fmla="*/ 3608 h 3649"/>
                <a:gd name="T78" fmla="*/ 368 w 3650"/>
                <a:gd name="T79" fmla="*/ 3647 h 3649"/>
                <a:gd name="T80" fmla="*/ 157 w 3650"/>
                <a:gd name="T81" fmla="*/ 3558 h 3649"/>
                <a:gd name="T82" fmla="*/ 23 w 3650"/>
                <a:gd name="T83" fmla="*/ 3371 h 3649"/>
                <a:gd name="T84" fmla="*/ 10 w 3650"/>
                <a:gd name="T85" fmla="*/ 3141 h 3649"/>
                <a:gd name="T86" fmla="*/ 122 w 3650"/>
                <a:gd name="T87" fmla="*/ 2940 h 3649"/>
                <a:gd name="T88" fmla="*/ 941 w 3650"/>
                <a:gd name="T89" fmla="*/ 2160 h 3649"/>
                <a:gd name="T90" fmla="*/ 1168 w 3650"/>
                <a:gd name="T91" fmla="*/ 2348 h 3649"/>
                <a:gd name="T92" fmla="*/ 1136 w 3650"/>
                <a:gd name="T93" fmla="*/ 1905 h 3649"/>
                <a:gd name="T94" fmla="*/ 1013 w 3650"/>
                <a:gd name="T95" fmla="*/ 1497 h 3649"/>
                <a:gd name="T96" fmla="*/ 1028 w 3650"/>
                <a:gd name="T97" fmla="*/ 1063 h 3649"/>
                <a:gd name="T98" fmla="*/ 1178 w 3650"/>
                <a:gd name="T99" fmla="*/ 662 h 3649"/>
                <a:gd name="T100" fmla="*/ 1456 w 3650"/>
                <a:gd name="T101" fmla="*/ 325 h 3649"/>
                <a:gd name="T102" fmla="*/ 1827 w 3650"/>
                <a:gd name="T103" fmla="*/ 96 h 3649"/>
                <a:gd name="T104" fmla="*/ 2241 w 3650"/>
                <a:gd name="T105" fmla="*/ 2 h 3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0" h="3649">
                  <a:moveTo>
                    <a:pt x="675" y="2654"/>
                  </a:moveTo>
                  <a:lnTo>
                    <a:pt x="254" y="3073"/>
                  </a:lnTo>
                  <a:lnTo>
                    <a:pt x="231" y="3100"/>
                  </a:lnTo>
                  <a:lnTo>
                    <a:pt x="212" y="3131"/>
                  </a:lnTo>
                  <a:lnTo>
                    <a:pt x="199" y="3163"/>
                  </a:lnTo>
                  <a:lnTo>
                    <a:pt x="190" y="3198"/>
                  </a:lnTo>
                  <a:lnTo>
                    <a:pt x="188" y="3234"/>
                  </a:lnTo>
                  <a:lnTo>
                    <a:pt x="190" y="3270"/>
                  </a:lnTo>
                  <a:lnTo>
                    <a:pt x="199" y="3304"/>
                  </a:lnTo>
                  <a:lnTo>
                    <a:pt x="212" y="3337"/>
                  </a:lnTo>
                  <a:lnTo>
                    <a:pt x="231" y="3367"/>
                  </a:lnTo>
                  <a:lnTo>
                    <a:pt x="254" y="3395"/>
                  </a:lnTo>
                  <a:lnTo>
                    <a:pt x="282" y="3418"/>
                  </a:lnTo>
                  <a:lnTo>
                    <a:pt x="312" y="3437"/>
                  </a:lnTo>
                  <a:lnTo>
                    <a:pt x="345" y="3450"/>
                  </a:lnTo>
                  <a:lnTo>
                    <a:pt x="379" y="3459"/>
                  </a:lnTo>
                  <a:lnTo>
                    <a:pt x="415" y="3461"/>
                  </a:lnTo>
                  <a:lnTo>
                    <a:pt x="451" y="3459"/>
                  </a:lnTo>
                  <a:lnTo>
                    <a:pt x="486" y="3450"/>
                  </a:lnTo>
                  <a:lnTo>
                    <a:pt x="518" y="3437"/>
                  </a:lnTo>
                  <a:lnTo>
                    <a:pt x="549" y="3418"/>
                  </a:lnTo>
                  <a:lnTo>
                    <a:pt x="576" y="3395"/>
                  </a:lnTo>
                  <a:lnTo>
                    <a:pt x="995" y="2974"/>
                  </a:lnTo>
                  <a:lnTo>
                    <a:pt x="675" y="2654"/>
                  </a:lnTo>
                  <a:close/>
                  <a:moveTo>
                    <a:pt x="941" y="2387"/>
                  </a:moveTo>
                  <a:lnTo>
                    <a:pt x="807" y="2521"/>
                  </a:lnTo>
                  <a:lnTo>
                    <a:pt x="1128" y="2842"/>
                  </a:lnTo>
                  <a:lnTo>
                    <a:pt x="1262" y="2708"/>
                  </a:lnTo>
                  <a:lnTo>
                    <a:pt x="941" y="2387"/>
                  </a:lnTo>
                  <a:close/>
                  <a:moveTo>
                    <a:pt x="2326" y="187"/>
                  </a:moveTo>
                  <a:lnTo>
                    <a:pt x="2253" y="189"/>
                  </a:lnTo>
                  <a:lnTo>
                    <a:pt x="2181" y="197"/>
                  </a:lnTo>
                  <a:lnTo>
                    <a:pt x="2109" y="208"/>
                  </a:lnTo>
                  <a:lnTo>
                    <a:pt x="2037" y="225"/>
                  </a:lnTo>
                  <a:lnTo>
                    <a:pt x="1968" y="245"/>
                  </a:lnTo>
                  <a:lnTo>
                    <a:pt x="1898" y="270"/>
                  </a:lnTo>
                  <a:lnTo>
                    <a:pt x="1831" y="301"/>
                  </a:lnTo>
                  <a:lnTo>
                    <a:pt x="1764" y="335"/>
                  </a:lnTo>
                  <a:lnTo>
                    <a:pt x="1701" y="374"/>
                  </a:lnTo>
                  <a:lnTo>
                    <a:pt x="1639" y="418"/>
                  </a:lnTo>
                  <a:lnTo>
                    <a:pt x="1579" y="467"/>
                  </a:lnTo>
                  <a:lnTo>
                    <a:pt x="1523" y="520"/>
                  </a:lnTo>
                  <a:lnTo>
                    <a:pt x="1467" y="580"/>
                  </a:lnTo>
                  <a:lnTo>
                    <a:pt x="1415" y="644"/>
                  </a:lnTo>
                  <a:lnTo>
                    <a:pt x="1369" y="710"/>
                  </a:lnTo>
                  <a:lnTo>
                    <a:pt x="1327" y="779"/>
                  </a:lnTo>
                  <a:lnTo>
                    <a:pt x="1292" y="851"/>
                  </a:lnTo>
                  <a:lnTo>
                    <a:pt x="1261" y="926"/>
                  </a:lnTo>
                  <a:lnTo>
                    <a:pt x="1235" y="1002"/>
                  </a:lnTo>
                  <a:lnTo>
                    <a:pt x="1216" y="1080"/>
                  </a:lnTo>
                  <a:lnTo>
                    <a:pt x="1201" y="1159"/>
                  </a:lnTo>
                  <a:lnTo>
                    <a:pt x="1192" y="1241"/>
                  </a:lnTo>
                  <a:lnTo>
                    <a:pt x="1190" y="1323"/>
                  </a:lnTo>
                  <a:lnTo>
                    <a:pt x="1192" y="1405"/>
                  </a:lnTo>
                  <a:lnTo>
                    <a:pt x="1201" y="1487"/>
                  </a:lnTo>
                  <a:lnTo>
                    <a:pt x="1216" y="1566"/>
                  </a:lnTo>
                  <a:lnTo>
                    <a:pt x="1235" y="1645"/>
                  </a:lnTo>
                  <a:lnTo>
                    <a:pt x="1261" y="1721"/>
                  </a:lnTo>
                  <a:lnTo>
                    <a:pt x="1292" y="1795"/>
                  </a:lnTo>
                  <a:lnTo>
                    <a:pt x="1327" y="1867"/>
                  </a:lnTo>
                  <a:lnTo>
                    <a:pt x="1369" y="1936"/>
                  </a:lnTo>
                  <a:lnTo>
                    <a:pt x="1415" y="2003"/>
                  </a:lnTo>
                  <a:lnTo>
                    <a:pt x="1467" y="2066"/>
                  </a:lnTo>
                  <a:lnTo>
                    <a:pt x="1523" y="2126"/>
                  </a:lnTo>
                  <a:lnTo>
                    <a:pt x="1582" y="2181"/>
                  </a:lnTo>
                  <a:lnTo>
                    <a:pt x="1644" y="2232"/>
                  </a:lnTo>
                  <a:lnTo>
                    <a:pt x="1709" y="2277"/>
                  </a:lnTo>
                  <a:lnTo>
                    <a:pt x="1776" y="2317"/>
                  </a:lnTo>
                  <a:lnTo>
                    <a:pt x="1845" y="2353"/>
                  </a:lnTo>
                  <a:lnTo>
                    <a:pt x="1916" y="2383"/>
                  </a:lnTo>
                  <a:lnTo>
                    <a:pt x="1989" y="2408"/>
                  </a:lnTo>
                  <a:lnTo>
                    <a:pt x="2062" y="2428"/>
                  </a:lnTo>
                  <a:lnTo>
                    <a:pt x="2137" y="2443"/>
                  </a:lnTo>
                  <a:lnTo>
                    <a:pt x="2212" y="2453"/>
                  </a:lnTo>
                  <a:lnTo>
                    <a:pt x="2288" y="2458"/>
                  </a:lnTo>
                  <a:lnTo>
                    <a:pt x="2364" y="2458"/>
                  </a:lnTo>
                  <a:lnTo>
                    <a:pt x="2440" y="2453"/>
                  </a:lnTo>
                  <a:lnTo>
                    <a:pt x="2515" y="2443"/>
                  </a:lnTo>
                  <a:lnTo>
                    <a:pt x="2589" y="2428"/>
                  </a:lnTo>
                  <a:lnTo>
                    <a:pt x="2663" y="2408"/>
                  </a:lnTo>
                  <a:lnTo>
                    <a:pt x="2735" y="2383"/>
                  </a:lnTo>
                  <a:lnTo>
                    <a:pt x="2807" y="2353"/>
                  </a:lnTo>
                  <a:lnTo>
                    <a:pt x="2876" y="2317"/>
                  </a:lnTo>
                  <a:lnTo>
                    <a:pt x="2943" y="2277"/>
                  </a:lnTo>
                  <a:lnTo>
                    <a:pt x="3007" y="2232"/>
                  </a:lnTo>
                  <a:lnTo>
                    <a:pt x="3070" y="2181"/>
                  </a:lnTo>
                  <a:lnTo>
                    <a:pt x="3129" y="2126"/>
                  </a:lnTo>
                  <a:lnTo>
                    <a:pt x="3185" y="2066"/>
                  </a:lnTo>
                  <a:lnTo>
                    <a:pt x="3236" y="2003"/>
                  </a:lnTo>
                  <a:lnTo>
                    <a:pt x="3283" y="1936"/>
                  </a:lnTo>
                  <a:lnTo>
                    <a:pt x="3324" y="1867"/>
                  </a:lnTo>
                  <a:lnTo>
                    <a:pt x="3360" y="1795"/>
                  </a:lnTo>
                  <a:lnTo>
                    <a:pt x="3391" y="1721"/>
                  </a:lnTo>
                  <a:lnTo>
                    <a:pt x="3417" y="1645"/>
                  </a:lnTo>
                  <a:lnTo>
                    <a:pt x="3437" y="1566"/>
                  </a:lnTo>
                  <a:lnTo>
                    <a:pt x="3451" y="1487"/>
                  </a:lnTo>
                  <a:lnTo>
                    <a:pt x="3460" y="1405"/>
                  </a:lnTo>
                  <a:lnTo>
                    <a:pt x="3462" y="1323"/>
                  </a:lnTo>
                  <a:lnTo>
                    <a:pt x="3460" y="1241"/>
                  </a:lnTo>
                  <a:lnTo>
                    <a:pt x="3451" y="1159"/>
                  </a:lnTo>
                  <a:lnTo>
                    <a:pt x="3437" y="1080"/>
                  </a:lnTo>
                  <a:lnTo>
                    <a:pt x="3417" y="1002"/>
                  </a:lnTo>
                  <a:lnTo>
                    <a:pt x="3391" y="926"/>
                  </a:lnTo>
                  <a:lnTo>
                    <a:pt x="3360" y="851"/>
                  </a:lnTo>
                  <a:lnTo>
                    <a:pt x="3324" y="779"/>
                  </a:lnTo>
                  <a:lnTo>
                    <a:pt x="3283" y="710"/>
                  </a:lnTo>
                  <a:lnTo>
                    <a:pt x="3236" y="644"/>
                  </a:lnTo>
                  <a:lnTo>
                    <a:pt x="3185" y="580"/>
                  </a:lnTo>
                  <a:lnTo>
                    <a:pt x="3129" y="520"/>
                  </a:lnTo>
                  <a:lnTo>
                    <a:pt x="3073" y="467"/>
                  </a:lnTo>
                  <a:lnTo>
                    <a:pt x="3013" y="418"/>
                  </a:lnTo>
                  <a:lnTo>
                    <a:pt x="2951" y="374"/>
                  </a:lnTo>
                  <a:lnTo>
                    <a:pt x="2887" y="335"/>
                  </a:lnTo>
                  <a:lnTo>
                    <a:pt x="2822" y="300"/>
                  </a:lnTo>
                  <a:lnTo>
                    <a:pt x="2754" y="270"/>
                  </a:lnTo>
                  <a:lnTo>
                    <a:pt x="2684" y="245"/>
                  </a:lnTo>
                  <a:lnTo>
                    <a:pt x="2615" y="225"/>
                  </a:lnTo>
                  <a:lnTo>
                    <a:pt x="2543" y="208"/>
                  </a:lnTo>
                  <a:lnTo>
                    <a:pt x="2471" y="197"/>
                  </a:lnTo>
                  <a:lnTo>
                    <a:pt x="2399" y="189"/>
                  </a:lnTo>
                  <a:lnTo>
                    <a:pt x="2326" y="187"/>
                  </a:lnTo>
                  <a:close/>
                  <a:moveTo>
                    <a:pt x="2326" y="0"/>
                  </a:moveTo>
                  <a:lnTo>
                    <a:pt x="2411" y="2"/>
                  </a:lnTo>
                  <a:lnTo>
                    <a:pt x="2495" y="10"/>
                  </a:lnTo>
                  <a:lnTo>
                    <a:pt x="2579" y="23"/>
                  </a:lnTo>
                  <a:lnTo>
                    <a:pt x="2662" y="42"/>
                  </a:lnTo>
                  <a:lnTo>
                    <a:pt x="2744" y="66"/>
                  </a:lnTo>
                  <a:lnTo>
                    <a:pt x="2825" y="96"/>
                  </a:lnTo>
                  <a:lnTo>
                    <a:pt x="2903" y="132"/>
                  </a:lnTo>
                  <a:lnTo>
                    <a:pt x="2980" y="172"/>
                  </a:lnTo>
                  <a:lnTo>
                    <a:pt x="3055" y="217"/>
                  </a:lnTo>
                  <a:lnTo>
                    <a:pt x="3127" y="269"/>
                  </a:lnTo>
                  <a:lnTo>
                    <a:pt x="3197" y="325"/>
                  </a:lnTo>
                  <a:lnTo>
                    <a:pt x="3262" y="387"/>
                  </a:lnTo>
                  <a:lnTo>
                    <a:pt x="3323" y="451"/>
                  </a:lnTo>
                  <a:lnTo>
                    <a:pt x="3378" y="519"/>
                  </a:lnTo>
                  <a:lnTo>
                    <a:pt x="3429" y="589"/>
                  </a:lnTo>
                  <a:lnTo>
                    <a:pt x="3474" y="662"/>
                  </a:lnTo>
                  <a:lnTo>
                    <a:pt x="3514" y="738"/>
                  </a:lnTo>
                  <a:lnTo>
                    <a:pt x="3549" y="816"/>
                  </a:lnTo>
                  <a:lnTo>
                    <a:pt x="3580" y="896"/>
                  </a:lnTo>
                  <a:lnTo>
                    <a:pt x="3605" y="979"/>
                  </a:lnTo>
                  <a:lnTo>
                    <a:pt x="3625" y="1063"/>
                  </a:lnTo>
                  <a:lnTo>
                    <a:pt x="3639" y="1148"/>
                  </a:lnTo>
                  <a:lnTo>
                    <a:pt x="3647" y="1236"/>
                  </a:lnTo>
                  <a:lnTo>
                    <a:pt x="3650" y="1323"/>
                  </a:lnTo>
                  <a:lnTo>
                    <a:pt x="3647" y="1411"/>
                  </a:lnTo>
                  <a:lnTo>
                    <a:pt x="3639" y="1498"/>
                  </a:lnTo>
                  <a:lnTo>
                    <a:pt x="3625" y="1583"/>
                  </a:lnTo>
                  <a:lnTo>
                    <a:pt x="3605" y="1667"/>
                  </a:lnTo>
                  <a:lnTo>
                    <a:pt x="3580" y="1750"/>
                  </a:lnTo>
                  <a:lnTo>
                    <a:pt x="3549" y="1830"/>
                  </a:lnTo>
                  <a:lnTo>
                    <a:pt x="3514" y="1908"/>
                  </a:lnTo>
                  <a:lnTo>
                    <a:pt x="3474" y="1984"/>
                  </a:lnTo>
                  <a:lnTo>
                    <a:pt x="3429" y="2057"/>
                  </a:lnTo>
                  <a:lnTo>
                    <a:pt x="3378" y="2128"/>
                  </a:lnTo>
                  <a:lnTo>
                    <a:pt x="3323" y="2196"/>
                  </a:lnTo>
                  <a:lnTo>
                    <a:pt x="3262" y="2260"/>
                  </a:lnTo>
                  <a:lnTo>
                    <a:pt x="3197" y="2321"/>
                  </a:lnTo>
                  <a:lnTo>
                    <a:pt x="3127" y="2378"/>
                  </a:lnTo>
                  <a:lnTo>
                    <a:pt x="3055" y="2429"/>
                  </a:lnTo>
                  <a:lnTo>
                    <a:pt x="2980" y="2474"/>
                  </a:lnTo>
                  <a:lnTo>
                    <a:pt x="2903" y="2514"/>
                  </a:lnTo>
                  <a:lnTo>
                    <a:pt x="2825" y="2550"/>
                  </a:lnTo>
                  <a:lnTo>
                    <a:pt x="2744" y="2579"/>
                  </a:lnTo>
                  <a:lnTo>
                    <a:pt x="2662" y="2604"/>
                  </a:lnTo>
                  <a:lnTo>
                    <a:pt x="2579" y="2623"/>
                  </a:lnTo>
                  <a:lnTo>
                    <a:pt x="2495" y="2636"/>
                  </a:lnTo>
                  <a:lnTo>
                    <a:pt x="2411" y="2644"/>
                  </a:lnTo>
                  <a:lnTo>
                    <a:pt x="2326" y="2647"/>
                  </a:lnTo>
                  <a:lnTo>
                    <a:pt x="2242" y="2644"/>
                  </a:lnTo>
                  <a:lnTo>
                    <a:pt x="2158" y="2636"/>
                  </a:lnTo>
                  <a:lnTo>
                    <a:pt x="2074" y="2623"/>
                  </a:lnTo>
                  <a:lnTo>
                    <a:pt x="1991" y="2604"/>
                  </a:lnTo>
                  <a:lnTo>
                    <a:pt x="1909" y="2579"/>
                  </a:lnTo>
                  <a:lnTo>
                    <a:pt x="1829" y="2551"/>
                  </a:lnTo>
                  <a:lnTo>
                    <a:pt x="1751" y="2515"/>
                  </a:lnTo>
                  <a:lnTo>
                    <a:pt x="1673" y="2475"/>
                  </a:lnTo>
                  <a:lnTo>
                    <a:pt x="1599" y="2430"/>
                  </a:lnTo>
                  <a:lnTo>
                    <a:pt x="1527" y="2379"/>
                  </a:lnTo>
                  <a:lnTo>
                    <a:pt x="1459" y="2323"/>
                  </a:lnTo>
                  <a:lnTo>
                    <a:pt x="1301" y="2481"/>
                  </a:lnTo>
                  <a:lnTo>
                    <a:pt x="1461" y="2641"/>
                  </a:lnTo>
                  <a:lnTo>
                    <a:pt x="1473" y="2656"/>
                  </a:lnTo>
                  <a:lnTo>
                    <a:pt x="1482" y="2672"/>
                  </a:lnTo>
                  <a:lnTo>
                    <a:pt x="1488" y="2690"/>
                  </a:lnTo>
                  <a:lnTo>
                    <a:pt x="1489" y="2708"/>
                  </a:lnTo>
                  <a:lnTo>
                    <a:pt x="1488" y="2727"/>
                  </a:lnTo>
                  <a:lnTo>
                    <a:pt x="1482" y="2744"/>
                  </a:lnTo>
                  <a:lnTo>
                    <a:pt x="1473" y="2760"/>
                  </a:lnTo>
                  <a:lnTo>
                    <a:pt x="1461" y="2774"/>
                  </a:lnTo>
                  <a:lnTo>
                    <a:pt x="709" y="3527"/>
                  </a:lnTo>
                  <a:lnTo>
                    <a:pt x="674" y="3558"/>
                  </a:lnTo>
                  <a:lnTo>
                    <a:pt x="636" y="3586"/>
                  </a:lnTo>
                  <a:lnTo>
                    <a:pt x="595" y="3608"/>
                  </a:lnTo>
                  <a:lnTo>
                    <a:pt x="552" y="3626"/>
                  </a:lnTo>
                  <a:lnTo>
                    <a:pt x="508" y="3639"/>
                  </a:lnTo>
                  <a:lnTo>
                    <a:pt x="462" y="3647"/>
                  </a:lnTo>
                  <a:lnTo>
                    <a:pt x="415" y="3649"/>
                  </a:lnTo>
                  <a:lnTo>
                    <a:pt x="368" y="3647"/>
                  </a:lnTo>
                  <a:lnTo>
                    <a:pt x="322" y="3639"/>
                  </a:lnTo>
                  <a:lnTo>
                    <a:pt x="278" y="3626"/>
                  </a:lnTo>
                  <a:lnTo>
                    <a:pt x="236" y="3608"/>
                  </a:lnTo>
                  <a:lnTo>
                    <a:pt x="195" y="3586"/>
                  </a:lnTo>
                  <a:lnTo>
                    <a:pt x="157" y="3558"/>
                  </a:lnTo>
                  <a:lnTo>
                    <a:pt x="122" y="3527"/>
                  </a:lnTo>
                  <a:lnTo>
                    <a:pt x="91" y="3492"/>
                  </a:lnTo>
                  <a:lnTo>
                    <a:pt x="63" y="3454"/>
                  </a:lnTo>
                  <a:lnTo>
                    <a:pt x="41" y="3413"/>
                  </a:lnTo>
                  <a:lnTo>
                    <a:pt x="23" y="3371"/>
                  </a:lnTo>
                  <a:lnTo>
                    <a:pt x="10" y="3327"/>
                  </a:lnTo>
                  <a:lnTo>
                    <a:pt x="2" y="3281"/>
                  </a:lnTo>
                  <a:lnTo>
                    <a:pt x="0" y="3234"/>
                  </a:lnTo>
                  <a:lnTo>
                    <a:pt x="2" y="3187"/>
                  </a:lnTo>
                  <a:lnTo>
                    <a:pt x="10" y="3141"/>
                  </a:lnTo>
                  <a:lnTo>
                    <a:pt x="23" y="3097"/>
                  </a:lnTo>
                  <a:lnTo>
                    <a:pt x="41" y="3054"/>
                  </a:lnTo>
                  <a:lnTo>
                    <a:pt x="63" y="3013"/>
                  </a:lnTo>
                  <a:lnTo>
                    <a:pt x="91" y="2975"/>
                  </a:lnTo>
                  <a:lnTo>
                    <a:pt x="122" y="2940"/>
                  </a:lnTo>
                  <a:lnTo>
                    <a:pt x="875" y="2188"/>
                  </a:lnTo>
                  <a:lnTo>
                    <a:pt x="889" y="2176"/>
                  </a:lnTo>
                  <a:lnTo>
                    <a:pt x="905" y="2167"/>
                  </a:lnTo>
                  <a:lnTo>
                    <a:pt x="922" y="2161"/>
                  </a:lnTo>
                  <a:lnTo>
                    <a:pt x="941" y="2160"/>
                  </a:lnTo>
                  <a:lnTo>
                    <a:pt x="959" y="2161"/>
                  </a:lnTo>
                  <a:lnTo>
                    <a:pt x="977" y="2167"/>
                  </a:lnTo>
                  <a:lnTo>
                    <a:pt x="993" y="2176"/>
                  </a:lnTo>
                  <a:lnTo>
                    <a:pt x="1008" y="2188"/>
                  </a:lnTo>
                  <a:lnTo>
                    <a:pt x="1168" y="2348"/>
                  </a:lnTo>
                  <a:lnTo>
                    <a:pt x="1326" y="2190"/>
                  </a:lnTo>
                  <a:lnTo>
                    <a:pt x="1271" y="2124"/>
                  </a:lnTo>
                  <a:lnTo>
                    <a:pt x="1221" y="2053"/>
                  </a:lnTo>
                  <a:lnTo>
                    <a:pt x="1176" y="1980"/>
                  </a:lnTo>
                  <a:lnTo>
                    <a:pt x="1136" y="1905"/>
                  </a:lnTo>
                  <a:lnTo>
                    <a:pt x="1101" y="1827"/>
                  </a:lnTo>
                  <a:lnTo>
                    <a:pt x="1071" y="1747"/>
                  </a:lnTo>
                  <a:lnTo>
                    <a:pt x="1046" y="1666"/>
                  </a:lnTo>
                  <a:lnTo>
                    <a:pt x="1028" y="1582"/>
                  </a:lnTo>
                  <a:lnTo>
                    <a:pt x="1013" y="1497"/>
                  </a:lnTo>
                  <a:lnTo>
                    <a:pt x="1004" y="1410"/>
                  </a:lnTo>
                  <a:lnTo>
                    <a:pt x="1002" y="1323"/>
                  </a:lnTo>
                  <a:lnTo>
                    <a:pt x="1004" y="1236"/>
                  </a:lnTo>
                  <a:lnTo>
                    <a:pt x="1013" y="1148"/>
                  </a:lnTo>
                  <a:lnTo>
                    <a:pt x="1028" y="1063"/>
                  </a:lnTo>
                  <a:lnTo>
                    <a:pt x="1046" y="979"/>
                  </a:lnTo>
                  <a:lnTo>
                    <a:pt x="1072" y="896"/>
                  </a:lnTo>
                  <a:lnTo>
                    <a:pt x="1102" y="816"/>
                  </a:lnTo>
                  <a:lnTo>
                    <a:pt x="1137" y="738"/>
                  </a:lnTo>
                  <a:lnTo>
                    <a:pt x="1178" y="662"/>
                  </a:lnTo>
                  <a:lnTo>
                    <a:pt x="1223" y="589"/>
                  </a:lnTo>
                  <a:lnTo>
                    <a:pt x="1274" y="519"/>
                  </a:lnTo>
                  <a:lnTo>
                    <a:pt x="1329" y="451"/>
                  </a:lnTo>
                  <a:lnTo>
                    <a:pt x="1389" y="387"/>
                  </a:lnTo>
                  <a:lnTo>
                    <a:pt x="1456" y="325"/>
                  </a:lnTo>
                  <a:lnTo>
                    <a:pt x="1525" y="269"/>
                  </a:lnTo>
                  <a:lnTo>
                    <a:pt x="1597" y="217"/>
                  </a:lnTo>
                  <a:lnTo>
                    <a:pt x="1672" y="172"/>
                  </a:lnTo>
                  <a:lnTo>
                    <a:pt x="1749" y="132"/>
                  </a:lnTo>
                  <a:lnTo>
                    <a:pt x="1827" y="96"/>
                  </a:lnTo>
                  <a:lnTo>
                    <a:pt x="1908" y="66"/>
                  </a:lnTo>
                  <a:lnTo>
                    <a:pt x="1990" y="42"/>
                  </a:lnTo>
                  <a:lnTo>
                    <a:pt x="2073" y="23"/>
                  </a:lnTo>
                  <a:lnTo>
                    <a:pt x="2157" y="10"/>
                  </a:lnTo>
                  <a:lnTo>
                    <a:pt x="2241" y="2"/>
                  </a:lnTo>
                  <a:lnTo>
                    <a:pt x="2326"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7" name="Freeform 99"/>
            <p:cNvSpPr>
              <a:spLocks noEditPoints="1"/>
            </p:cNvSpPr>
            <p:nvPr/>
          </p:nvSpPr>
          <p:spPr bwMode="auto">
            <a:xfrm>
              <a:off x="9309100" y="2741613"/>
              <a:ext cx="290512" cy="290513"/>
            </a:xfrm>
            <a:custGeom>
              <a:avLst/>
              <a:gdLst>
                <a:gd name="T0" fmla="*/ 793 w 1834"/>
                <a:gd name="T1" fmla="*/ 199 h 1834"/>
                <a:gd name="T2" fmla="*/ 613 w 1834"/>
                <a:gd name="T3" fmla="*/ 254 h 1834"/>
                <a:gd name="T4" fmla="*/ 450 w 1834"/>
                <a:gd name="T5" fmla="*/ 356 h 1834"/>
                <a:gd name="T6" fmla="*/ 318 w 1834"/>
                <a:gd name="T7" fmla="*/ 502 h 1834"/>
                <a:gd name="T8" fmla="*/ 230 w 1834"/>
                <a:gd name="T9" fmla="*/ 671 h 1834"/>
                <a:gd name="T10" fmla="*/ 190 w 1834"/>
                <a:gd name="T11" fmla="*/ 855 h 1834"/>
                <a:gd name="T12" fmla="*/ 198 w 1834"/>
                <a:gd name="T13" fmla="*/ 1041 h 1834"/>
                <a:gd name="T14" fmla="*/ 253 w 1834"/>
                <a:gd name="T15" fmla="*/ 1221 h 1834"/>
                <a:gd name="T16" fmla="*/ 356 w 1834"/>
                <a:gd name="T17" fmla="*/ 1384 h 1834"/>
                <a:gd name="T18" fmla="*/ 502 w 1834"/>
                <a:gd name="T19" fmla="*/ 1516 h 1834"/>
                <a:gd name="T20" fmla="*/ 672 w 1834"/>
                <a:gd name="T21" fmla="*/ 1604 h 1834"/>
                <a:gd name="T22" fmla="*/ 855 w 1834"/>
                <a:gd name="T23" fmla="*/ 1644 h 1834"/>
                <a:gd name="T24" fmla="*/ 1041 w 1834"/>
                <a:gd name="T25" fmla="*/ 1636 h 1834"/>
                <a:gd name="T26" fmla="*/ 1220 w 1834"/>
                <a:gd name="T27" fmla="*/ 1581 h 1834"/>
                <a:gd name="T28" fmla="*/ 1384 w 1834"/>
                <a:gd name="T29" fmla="*/ 1478 h 1834"/>
                <a:gd name="T30" fmla="*/ 1517 w 1834"/>
                <a:gd name="T31" fmla="*/ 1332 h 1834"/>
                <a:gd name="T32" fmla="*/ 1604 w 1834"/>
                <a:gd name="T33" fmla="*/ 1163 h 1834"/>
                <a:gd name="T34" fmla="*/ 1644 w 1834"/>
                <a:gd name="T35" fmla="*/ 979 h 1834"/>
                <a:gd name="T36" fmla="*/ 1635 w 1834"/>
                <a:gd name="T37" fmla="*/ 793 h 1834"/>
                <a:gd name="T38" fmla="*/ 1580 w 1834"/>
                <a:gd name="T39" fmla="*/ 614 h 1834"/>
                <a:gd name="T40" fmla="*/ 1478 w 1834"/>
                <a:gd name="T41" fmla="*/ 450 h 1834"/>
                <a:gd name="T42" fmla="*/ 1332 w 1834"/>
                <a:gd name="T43" fmla="*/ 317 h 1834"/>
                <a:gd name="T44" fmla="*/ 1161 w 1834"/>
                <a:gd name="T45" fmla="*/ 230 h 1834"/>
                <a:gd name="T46" fmla="*/ 979 w 1834"/>
                <a:gd name="T47" fmla="*/ 190 h 1834"/>
                <a:gd name="T48" fmla="*/ 988 w 1834"/>
                <a:gd name="T49" fmla="*/ 3 h 1834"/>
                <a:gd name="T50" fmla="*/ 1195 w 1834"/>
                <a:gd name="T51" fmla="*/ 43 h 1834"/>
                <a:gd name="T52" fmla="*/ 1390 w 1834"/>
                <a:gd name="T53" fmla="*/ 132 h 1834"/>
                <a:gd name="T54" fmla="*/ 1565 w 1834"/>
                <a:gd name="T55" fmla="*/ 269 h 1834"/>
                <a:gd name="T56" fmla="*/ 1702 w 1834"/>
                <a:gd name="T57" fmla="*/ 444 h 1834"/>
                <a:gd name="T58" fmla="*/ 1791 w 1834"/>
                <a:gd name="T59" fmla="*/ 639 h 1834"/>
                <a:gd name="T60" fmla="*/ 1831 w 1834"/>
                <a:gd name="T61" fmla="*/ 846 h 1834"/>
                <a:gd name="T62" fmla="*/ 1823 w 1834"/>
                <a:gd name="T63" fmla="*/ 1057 h 1834"/>
                <a:gd name="T64" fmla="*/ 1767 w 1834"/>
                <a:gd name="T65" fmla="*/ 1262 h 1834"/>
                <a:gd name="T66" fmla="*/ 1661 w 1834"/>
                <a:gd name="T67" fmla="*/ 1452 h 1834"/>
                <a:gd name="T68" fmla="*/ 1565 w 1834"/>
                <a:gd name="T69" fmla="*/ 1565 h 1834"/>
                <a:gd name="T70" fmla="*/ 1390 w 1834"/>
                <a:gd name="T71" fmla="*/ 1702 h 1834"/>
                <a:gd name="T72" fmla="*/ 1195 w 1834"/>
                <a:gd name="T73" fmla="*/ 1791 h 1834"/>
                <a:gd name="T74" fmla="*/ 988 w 1834"/>
                <a:gd name="T75" fmla="*/ 1831 h 1834"/>
                <a:gd name="T76" fmla="*/ 777 w 1834"/>
                <a:gd name="T77" fmla="*/ 1823 h 1834"/>
                <a:gd name="T78" fmla="*/ 572 w 1834"/>
                <a:gd name="T79" fmla="*/ 1766 h 1834"/>
                <a:gd name="T80" fmla="*/ 382 w 1834"/>
                <a:gd name="T81" fmla="*/ 1662 h 1834"/>
                <a:gd name="T82" fmla="*/ 218 w 1834"/>
                <a:gd name="T83" fmla="*/ 1510 h 1834"/>
                <a:gd name="T84" fmla="*/ 96 w 1834"/>
                <a:gd name="T85" fmla="*/ 1327 h 1834"/>
                <a:gd name="T86" fmla="*/ 24 w 1834"/>
                <a:gd name="T87" fmla="*/ 1127 h 1834"/>
                <a:gd name="T88" fmla="*/ 0 w 1834"/>
                <a:gd name="T89" fmla="*/ 917 h 1834"/>
                <a:gd name="T90" fmla="*/ 24 w 1834"/>
                <a:gd name="T91" fmla="*/ 707 h 1834"/>
                <a:gd name="T92" fmla="*/ 96 w 1834"/>
                <a:gd name="T93" fmla="*/ 507 h 1834"/>
                <a:gd name="T94" fmla="*/ 218 w 1834"/>
                <a:gd name="T95" fmla="*/ 324 h 1834"/>
                <a:gd name="T96" fmla="*/ 382 w 1834"/>
                <a:gd name="T97" fmla="*/ 173 h 1834"/>
                <a:gd name="T98" fmla="*/ 572 w 1834"/>
                <a:gd name="T99" fmla="*/ 68 h 1834"/>
                <a:gd name="T100" fmla="*/ 777 w 1834"/>
                <a:gd name="T101" fmla="*/ 11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4" h="1834">
                  <a:moveTo>
                    <a:pt x="917" y="188"/>
                  </a:moveTo>
                  <a:lnTo>
                    <a:pt x="855" y="190"/>
                  </a:lnTo>
                  <a:lnTo>
                    <a:pt x="793" y="199"/>
                  </a:lnTo>
                  <a:lnTo>
                    <a:pt x="732" y="211"/>
                  </a:lnTo>
                  <a:lnTo>
                    <a:pt x="672" y="230"/>
                  </a:lnTo>
                  <a:lnTo>
                    <a:pt x="613" y="254"/>
                  </a:lnTo>
                  <a:lnTo>
                    <a:pt x="556" y="283"/>
                  </a:lnTo>
                  <a:lnTo>
                    <a:pt x="502" y="317"/>
                  </a:lnTo>
                  <a:lnTo>
                    <a:pt x="450" y="356"/>
                  </a:lnTo>
                  <a:lnTo>
                    <a:pt x="402" y="402"/>
                  </a:lnTo>
                  <a:lnTo>
                    <a:pt x="356" y="450"/>
                  </a:lnTo>
                  <a:lnTo>
                    <a:pt x="318" y="502"/>
                  </a:lnTo>
                  <a:lnTo>
                    <a:pt x="283" y="556"/>
                  </a:lnTo>
                  <a:lnTo>
                    <a:pt x="253" y="614"/>
                  </a:lnTo>
                  <a:lnTo>
                    <a:pt x="230" y="671"/>
                  </a:lnTo>
                  <a:lnTo>
                    <a:pt x="211" y="732"/>
                  </a:lnTo>
                  <a:lnTo>
                    <a:pt x="198" y="793"/>
                  </a:lnTo>
                  <a:lnTo>
                    <a:pt x="190" y="855"/>
                  </a:lnTo>
                  <a:lnTo>
                    <a:pt x="188" y="917"/>
                  </a:lnTo>
                  <a:lnTo>
                    <a:pt x="190" y="979"/>
                  </a:lnTo>
                  <a:lnTo>
                    <a:pt x="198" y="1041"/>
                  </a:lnTo>
                  <a:lnTo>
                    <a:pt x="211" y="1102"/>
                  </a:lnTo>
                  <a:lnTo>
                    <a:pt x="230" y="1163"/>
                  </a:lnTo>
                  <a:lnTo>
                    <a:pt x="253" y="1221"/>
                  </a:lnTo>
                  <a:lnTo>
                    <a:pt x="283" y="1278"/>
                  </a:lnTo>
                  <a:lnTo>
                    <a:pt x="318" y="1332"/>
                  </a:lnTo>
                  <a:lnTo>
                    <a:pt x="356" y="1384"/>
                  </a:lnTo>
                  <a:lnTo>
                    <a:pt x="402" y="1432"/>
                  </a:lnTo>
                  <a:lnTo>
                    <a:pt x="450" y="1478"/>
                  </a:lnTo>
                  <a:lnTo>
                    <a:pt x="502" y="1516"/>
                  </a:lnTo>
                  <a:lnTo>
                    <a:pt x="556" y="1551"/>
                  </a:lnTo>
                  <a:lnTo>
                    <a:pt x="613" y="1581"/>
                  </a:lnTo>
                  <a:lnTo>
                    <a:pt x="672" y="1604"/>
                  </a:lnTo>
                  <a:lnTo>
                    <a:pt x="732" y="1623"/>
                  </a:lnTo>
                  <a:lnTo>
                    <a:pt x="793" y="1636"/>
                  </a:lnTo>
                  <a:lnTo>
                    <a:pt x="855" y="1644"/>
                  </a:lnTo>
                  <a:lnTo>
                    <a:pt x="917" y="1646"/>
                  </a:lnTo>
                  <a:lnTo>
                    <a:pt x="979" y="1644"/>
                  </a:lnTo>
                  <a:lnTo>
                    <a:pt x="1041" y="1636"/>
                  </a:lnTo>
                  <a:lnTo>
                    <a:pt x="1102" y="1623"/>
                  </a:lnTo>
                  <a:lnTo>
                    <a:pt x="1161" y="1604"/>
                  </a:lnTo>
                  <a:lnTo>
                    <a:pt x="1220" y="1581"/>
                  </a:lnTo>
                  <a:lnTo>
                    <a:pt x="1278" y="1551"/>
                  </a:lnTo>
                  <a:lnTo>
                    <a:pt x="1332" y="1516"/>
                  </a:lnTo>
                  <a:lnTo>
                    <a:pt x="1384" y="1478"/>
                  </a:lnTo>
                  <a:lnTo>
                    <a:pt x="1432" y="1432"/>
                  </a:lnTo>
                  <a:lnTo>
                    <a:pt x="1478" y="1384"/>
                  </a:lnTo>
                  <a:lnTo>
                    <a:pt x="1517" y="1332"/>
                  </a:lnTo>
                  <a:lnTo>
                    <a:pt x="1551" y="1278"/>
                  </a:lnTo>
                  <a:lnTo>
                    <a:pt x="1580" y="1221"/>
                  </a:lnTo>
                  <a:lnTo>
                    <a:pt x="1604" y="1163"/>
                  </a:lnTo>
                  <a:lnTo>
                    <a:pt x="1623" y="1102"/>
                  </a:lnTo>
                  <a:lnTo>
                    <a:pt x="1635" y="1041"/>
                  </a:lnTo>
                  <a:lnTo>
                    <a:pt x="1644" y="979"/>
                  </a:lnTo>
                  <a:lnTo>
                    <a:pt x="1646" y="917"/>
                  </a:lnTo>
                  <a:lnTo>
                    <a:pt x="1644" y="855"/>
                  </a:lnTo>
                  <a:lnTo>
                    <a:pt x="1635" y="793"/>
                  </a:lnTo>
                  <a:lnTo>
                    <a:pt x="1623" y="732"/>
                  </a:lnTo>
                  <a:lnTo>
                    <a:pt x="1604" y="671"/>
                  </a:lnTo>
                  <a:lnTo>
                    <a:pt x="1580" y="614"/>
                  </a:lnTo>
                  <a:lnTo>
                    <a:pt x="1551" y="556"/>
                  </a:lnTo>
                  <a:lnTo>
                    <a:pt x="1517" y="502"/>
                  </a:lnTo>
                  <a:lnTo>
                    <a:pt x="1478" y="450"/>
                  </a:lnTo>
                  <a:lnTo>
                    <a:pt x="1432" y="402"/>
                  </a:lnTo>
                  <a:lnTo>
                    <a:pt x="1384" y="356"/>
                  </a:lnTo>
                  <a:lnTo>
                    <a:pt x="1332" y="317"/>
                  </a:lnTo>
                  <a:lnTo>
                    <a:pt x="1278" y="283"/>
                  </a:lnTo>
                  <a:lnTo>
                    <a:pt x="1220" y="254"/>
                  </a:lnTo>
                  <a:lnTo>
                    <a:pt x="1161" y="230"/>
                  </a:lnTo>
                  <a:lnTo>
                    <a:pt x="1102" y="211"/>
                  </a:lnTo>
                  <a:lnTo>
                    <a:pt x="1041" y="199"/>
                  </a:lnTo>
                  <a:lnTo>
                    <a:pt x="979" y="190"/>
                  </a:lnTo>
                  <a:lnTo>
                    <a:pt x="917" y="188"/>
                  </a:lnTo>
                  <a:close/>
                  <a:moveTo>
                    <a:pt x="917" y="0"/>
                  </a:moveTo>
                  <a:lnTo>
                    <a:pt x="988" y="3"/>
                  </a:lnTo>
                  <a:lnTo>
                    <a:pt x="1058" y="11"/>
                  </a:lnTo>
                  <a:lnTo>
                    <a:pt x="1127" y="24"/>
                  </a:lnTo>
                  <a:lnTo>
                    <a:pt x="1195" y="43"/>
                  </a:lnTo>
                  <a:lnTo>
                    <a:pt x="1262" y="68"/>
                  </a:lnTo>
                  <a:lnTo>
                    <a:pt x="1327" y="97"/>
                  </a:lnTo>
                  <a:lnTo>
                    <a:pt x="1390" y="132"/>
                  </a:lnTo>
                  <a:lnTo>
                    <a:pt x="1452" y="173"/>
                  </a:lnTo>
                  <a:lnTo>
                    <a:pt x="1510" y="218"/>
                  </a:lnTo>
                  <a:lnTo>
                    <a:pt x="1565" y="269"/>
                  </a:lnTo>
                  <a:lnTo>
                    <a:pt x="1616" y="324"/>
                  </a:lnTo>
                  <a:lnTo>
                    <a:pt x="1661" y="382"/>
                  </a:lnTo>
                  <a:lnTo>
                    <a:pt x="1702" y="444"/>
                  </a:lnTo>
                  <a:lnTo>
                    <a:pt x="1737" y="507"/>
                  </a:lnTo>
                  <a:lnTo>
                    <a:pt x="1767" y="572"/>
                  </a:lnTo>
                  <a:lnTo>
                    <a:pt x="1791" y="639"/>
                  </a:lnTo>
                  <a:lnTo>
                    <a:pt x="1810" y="707"/>
                  </a:lnTo>
                  <a:lnTo>
                    <a:pt x="1823" y="776"/>
                  </a:lnTo>
                  <a:lnTo>
                    <a:pt x="1831" y="846"/>
                  </a:lnTo>
                  <a:lnTo>
                    <a:pt x="1834" y="917"/>
                  </a:lnTo>
                  <a:lnTo>
                    <a:pt x="1831" y="988"/>
                  </a:lnTo>
                  <a:lnTo>
                    <a:pt x="1823" y="1057"/>
                  </a:lnTo>
                  <a:lnTo>
                    <a:pt x="1810" y="1127"/>
                  </a:lnTo>
                  <a:lnTo>
                    <a:pt x="1791" y="1196"/>
                  </a:lnTo>
                  <a:lnTo>
                    <a:pt x="1767" y="1262"/>
                  </a:lnTo>
                  <a:lnTo>
                    <a:pt x="1737" y="1327"/>
                  </a:lnTo>
                  <a:lnTo>
                    <a:pt x="1702" y="1391"/>
                  </a:lnTo>
                  <a:lnTo>
                    <a:pt x="1661" y="1452"/>
                  </a:lnTo>
                  <a:lnTo>
                    <a:pt x="1616" y="1510"/>
                  </a:lnTo>
                  <a:lnTo>
                    <a:pt x="1565" y="1565"/>
                  </a:lnTo>
                  <a:lnTo>
                    <a:pt x="1565" y="1565"/>
                  </a:lnTo>
                  <a:lnTo>
                    <a:pt x="1510" y="1616"/>
                  </a:lnTo>
                  <a:lnTo>
                    <a:pt x="1452" y="1662"/>
                  </a:lnTo>
                  <a:lnTo>
                    <a:pt x="1390" y="1702"/>
                  </a:lnTo>
                  <a:lnTo>
                    <a:pt x="1327" y="1738"/>
                  </a:lnTo>
                  <a:lnTo>
                    <a:pt x="1262" y="1766"/>
                  </a:lnTo>
                  <a:lnTo>
                    <a:pt x="1195" y="1791"/>
                  </a:lnTo>
                  <a:lnTo>
                    <a:pt x="1127" y="1810"/>
                  </a:lnTo>
                  <a:lnTo>
                    <a:pt x="1058" y="1823"/>
                  </a:lnTo>
                  <a:lnTo>
                    <a:pt x="988" y="1831"/>
                  </a:lnTo>
                  <a:lnTo>
                    <a:pt x="917" y="1834"/>
                  </a:lnTo>
                  <a:lnTo>
                    <a:pt x="846" y="1831"/>
                  </a:lnTo>
                  <a:lnTo>
                    <a:pt x="777" y="1823"/>
                  </a:lnTo>
                  <a:lnTo>
                    <a:pt x="707" y="1810"/>
                  </a:lnTo>
                  <a:lnTo>
                    <a:pt x="638" y="1791"/>
                  </a:lnTo>
                  <a:lnTo>
                    <a:pt x="572" y="1766"/>
                  </a:lnTo>
                  <a:lnTo>
                    <a:pt x="507" y="1738"/>
                  </a:lnTo>
                  <a:lnTo>
                    <a:pt x="443" y="1702"/>
                  </a:lnTo>
                  <a:lnTo>
                    <a:pt x="382" y="1662"/>
                  </a:lnTo>
                  <a:lnTo>
                    <a:pt x="324" y="1616"/>
                  </a:lnTo>
                  <a:lnTo>
                    <a:pt x="269" y="1565"/>
                  </a:lnTo>
                  <a:lnTo>
                    <a:pt x="218" y="1510"/>
                  </a:lnTo>
                  <a:lnTo>
                    <a:pt x="172" y="1452"/>
                  </a:lnTo>
                  <a:lnTo>
                    <a:pt x="132" y="1391"/>
                  </a:lnTo>
                  <a:lnTo>
                    <a:pt x="96" y="1327"/>
                  </a:lnTo>
                  <a:lnTo>
                    <a:pt x="68" y="1262"/>
                  </a:lnTo>
                  <a:lnTo>
                    <a:pt x="43" y="1196"/>
                  </a:lnTo>
                  <a:lnTo>
                    <a:pt x="24" y="1127"/>
                  </a:lnTo>
                  <a:lnTo>
                    <a:pt x="11" y="1057"/>
                  </a:lnTo>
                  <a:lnTo>
                    <a:pt x="3" y="988"/>
                  </a:lnTo>
                  <a:lnTo>
                    <a:pt x="0" y="917"/>
                  </a:lnTo>
                  <a:lnTo>
                    <a:pt x="3" y="846"/>
                  </a:lnTo>
                  <a:lnTo>
                    <a:pt x="11" y="776"/>
                  </a:lnTo>
                  <a:lnTo>
                    <a:pt x="24" y="707"/>
                  </a:lnTo>
                  <a:lnTo>
                    <a:pt x="43" y="639"/>
                  </a:lnTo>
                  <a:lnTo>
                    <a:pt x="68" y="572"/>
                  </a:lnTo>
                  <a:lnTo>
                    <a:pt x="96" y="507"/>
                  </a:lnTo>
                  <a:lnTo>
                    <a:pt x="132" y="444"/>
                  </a:lnTo>
                  <a:lnTo>
                    <a:pt x="172" y="382"/>
                  </a:lnTo>
                  <a:lnTo>
                    <a:pt x="218" y="324"/>
                  </a:lnTo>
                  <a:lnTo>
                    <a:pt x="269" y="269"/>
                  </a:lnTo>
                  <a:lnTo>
                    <a:pt x="324" y="218"/>
                  </a:lnTo>
                  <a:lnTo>
                    <a:pt x="382" y="173"/>
                  </a:lnTo>
                  <a:lnTo>
                    <a:pt x="443" y="132"/>
                  </a:lnTo>
                  <a:lnTo>
                    <a:pt x="507" y="97"/>
                  </a:lnTo>
                  <a:lnTo>
                    <a:pt x="572" y="68"/>
                  </a:lnTo>
                  <a:lnTo>
                    <a:pt x="638" y="43"/>
                  </a:lnTo>
                  <a:lnTo>
                    <a:pt x="707" y="24"/>
                  </a:lnTo>
                  <a:lnTo>
                    <a:pt x="777" y="11"/>
                  </a:lnTo>
                  <a:lnTo>
                    <a:pt x="846" y="3"/>
                  </a:lnTo>
                  <a:lnTo>
                    <a:pt x="917"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8" name="Freeform 100"/>
            <p:cNvSpPr/>
            <p:nvPr/>
          </p:nvSpPr>
          <p:spPr bwMode="auto">
            <a:xfrm>
              <a:off x="9394825" y="2808288"/>
              <a:ext cx="119062" cy="47625"/>
            </a:xfrm>
            <a:custGeom>
              <a:avLst/>
              <a:gdLst>
                <a:gd name="T0" fmla="*/ 352 w 753"/>
                <a:gd name="T1" fmla="*/ 0 h 304"/>
                <a:gd name="T2" fmla="*/ 402 w 753"/>
                <a:gd name="T3" fmla="*/ 0 h 304"/>
                <a:gd name="T4" fmla="*/ 452 w 753"/>
                <a:gd name="T5" fmla="*/ 4 h 304"/>
                <a:gd name="T6" fmla="*/ 502 w 753"/>
                <a:gd name="T7" fmla="*/ 15 h 304"/>
                <a:gd name="T8" fmla="*/ 551 w 753"/>
                <a:gd name="T9" fmla="*/ 31 h 304"/>
                <a:gd name="T10" fmla="*/ 598 w 753"/>
                <a:gd name="T11" fmla="*/ 51 h 304"/>
                <a:gd name="T12" fmla="*/ 644 w 753"/>
                <a:gd name="T13" fmla="*/ 77 h 304"/>
                <a:gd name="T14" fmla="*/ 687 w 753"/>
                <a:gd name="T15" fmla="*/ 107 h 304"/>
                <a:gd name="T16" fmla="*/ 727 w 753"/>
                <a:gd name="T17" fmla="*/ 143 h 304"/>
                <a:gd name="T18" fmla="*/ 740 w 753"/>
                <a:gd name="T19" fmla="*/ 160 h 304"/>
                <a:gd name="T20" fmla="*/ 749 w 753"/>
                <a:gd name="T21" fmla="*/ 179 h 304"/>
                <a:gd name="T22" fmla="*/ 753 w 753"/>
                <a:gd name="T23" fmla="*/ 200 h 304"/>
                <a:gd name="T24" fmla="*/ 753 w 753"/>
                <a:gd name="T25" fmla="*/ 220 h 304"/>
                <a:gd name="T26" fmla="*/ 749 w 753"/>
                <a:gd name="T27" fmla="*/ 241 h 304"/>
                <a:gd name="T28" fmla="*/ 740 w 753"/>
                <a:gd name="T29" fmla="*/ 260 h 304"/>
                <a:gd name="T30" fmla="*/ 727 w 753"/>
                <a:gd name="T31" fmla="*/ 276 h 304"/>
                <a:gd name="T32" fmla="*/ 712 w 753"/>
                <a:gd name="T33" fmla="*/ 288 h 304"/>
                <a:gd name="T34" fmla="*/ 696 w 753"/>
                <a:gd name="T35" fmla="*/ 297 h 304"/>
                <a:gd name="T36" fmla="*/ 678 w 753"/>
                <a:gd name="T37" fmla="*/ 302 h 304"/>
                <a:gd name="T38" fmla="*/ 660 w 753"/>
                <a:gd name="T39" fmla="*/ 304 h 304"/>
                <a:gd name="T40" fmla="*/ 643 w 753"/>
                <a:gd name="T41" fmla="*/ 302 h 304"/>
                <a:gd name="T42" fmla="*/ 625 w 753"/>
                <a:gd name="T43" fmla="*/ 297 h 304"/>
                <a:gd name="T44" fmla="*/ 608 w 753"/>
                <a:gd name="T45" fmla="*/ 288 h 304"/>
                <a:gd name="T46" fmla="*/ 594 w 753"/>
                <a:gd name="T47" fmla="*/ 276 h 304"/>
                <a:gd name="T48" fmla="*/ 563 w 753"/>
                <a:gd name="T49" fmla="*/ 249 h 304"/>
                <a:gd name="T50" fmla="*/ 529 w 753"/>
                <a:gd name="T51" fmla="*/ 226 h 304"/>
                <a:gd name="T52" fmla="*/ 492 w 753"/>
                <a:gd name="T53" fmla="*/ 209 h 304"/>
                <a:gd name="T54" fmla="*/ 454 w 753"/>
                <a:gd name="T55" fmla="*/ 197 h 304"/>
                <a:gd name="T56" fmla="*/ 416 w 753"/>
                <a:gd name="T57" fmla="*/ 189 h 304"/>
                <a:gd name="T58" fmla="*/ 377 w 753"/>
                <a:gd name="T59" fmla="*/ 187 h 304"/>
                <a:gd name="T60" fmla="*/ 337 w 753"/>
                <a:gd name="T61" fmla="*/ 189 h 304"/>
                <a:gd name="T62" fmla="*/ 300 w 753"/>
                <a:gd name="T63" fmla="*/ 197 h 304"/>
                <a:gd name="T64" fmla="*/ 262 w 753"/>
                <a:gd name="T65" fmla="*/ 209 h 304"/>
                <a:gd name="T66" fmla="*/ 226 w 753"/>
                <a:gd name="T67" fmla="*/ 226 h 304"/>
                <a:gd name="T68" fmla="*/ 191 w 753"/>
                <a:gd name="T69" fmla="*/ 249 h 304"/>
                <a:gd name="T70" fmla="*/ 160 w 753"/>
                <a:gd name="T71" fmla="*/ 276 h 304"/>
                <a:gd name="T72" fmla="*/ 144 w 753"/>
                <a:gd name="T73" fmla="*/ 289 h 304"/>
                <a:gd name="T74" fmla="*/ 124 w 753"/>
                <a:gd name="T75" fmla="*/ 298 h 304"/>
                <a:gd name="T76" fmla="*/ 104 w 753"/>
                <a:gd name="T77" fmla="*/ 303 h 304"/>
                <a:gd name="T78" fmla="*/ 84 w 753"/>
                <a:gd name="T79" fmla="*/ 303 h 304"/>
                <a:gd name="T80" fmla="*/ 63 w 753"/>
                <a:gd name="T81" fmla="*/ 298 h 304"/>
                <a:gd name="T82" fmla="*/ 44 w 753"/>
                <a:gd name="T83" fmla="*/ 289 h 304"/>
                <a:gd name="T84" fmla="*/ 28 w 753"/>
                <a:gd name="T85" fmla="*/ 276 h 304"/>
                <a:gd name="T86" fmla="*/ 14 w 753"/>
                <a:gd name="T87" fmla="*/ 260 h 304"/>
                <a:gd name="T88" fmla="*/ 4 w 753"/>
                <a:gd name="T89" fmla="*/ 241 h 304"/>
                <a:gd name="T90" fmla="*/ 0 w 753"/>
                <a:gd name="T91" fmla="*/ 220 h 304"/>
                <a:gd name="T92" fmla="*/ 0 w 753"/>
                <a:gd name="T93" fmla="*/ 200 h 304"/>
                <a:gd name="T94" fmla="*/ 4 w 753"/>
                <a:gd name="T95" fmla="*/ 179 h 304"/>
                <a:gd name="T96" fmla="*/ 14 w 753"/>
                <a:gd name="T97" fmla="*/ 160 h 304"/>
                <a:gd name="T98" fmla="*/ 28 w 753"/>
                <a:gd name="T99" fmla="*/ 143 h 304"/>
                <a:gd name="T100" fmla="*/ 67 w 753"/>
                <a:gd name="T101" fmla="*/ 107 h 304"/>
                <a:gd name="T102" fmla="*/ 110 w 753"/>
                <a:gd name="T103" fmla="*/ 77 h 304"/>
                <a:gd name="T104" fmla="*/ 156 w 753"/>
                <a:gd name="T105" fmla="*/ 51 h 304"/>
                <a:gd name="T106" fmla="*/ 202 w 753"/>
                <a:gd name="T107" fmla="*/ 31 h 304"/>
                <a:gd name="T108" fmla="*/ 251 w 753"/>
                <a:gd name="T109" fmla="*/ 15 h 304"/>
                <a:gd name="T110" fmla="*/ 301 w 753"/>
                <a:gd name="T111" fmla="*/ 4 h 304"/>
                <a:gd name="T112" fmla="*/ 352 w 753"/>
                <a:gd name="T11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3" h="304">
                  <a:moveTo>
                    <a:pt x="352" y="0"/>
                  </a:moveTo>
                  <a:lnTo>
                    <a:pt x="402" y="0"/>
                  </a:lnTo>
                  <a:lnTo>
                    <a:pt x="452" y="4"/>
                  </a:lnTo>
                  <a:lnTo>
                    <a:pt x="502" y="15"/>
                  </a:lnTo>
                  <a:lnTo>
                    <a:pt x="551" y="31"/>
                  </a:lnTo>
                  <a:lnTo>
                    <a:pt x="598" y="51"/>
                  </a:lnTo>
                  <a:lnTo>
                    <a:pt x="644" y="77"/>
                  </a:lnTo>
                  <a:lnTo>
                    <a:pt x="687" y="107"/>
                  </a:lnTo>
                  <a:lnTo>
                    <a:pt x="727" y="143"/>
                  </a:lnTo>
                  <a:lnTo>
                    <a:pt x="740" y="160"/>
                  </a:lnTo>
                  <a:lnTo>
                    <a:pt x="749" y="179"/>
                  </a:lnTo>
                  <a:lnTo>
                    <a:pt x="753" y="200"/>
                  </a:lnTo>
                  <a:lnTo>
                    <a:pt x="753" y="220"/>
                  </a:lnTo>
                  <a:lnTo>
                    <a:pt x="749" y="241"/>
                  </a:lnTo>
                  <a:lnTo>
                    <a:pt x="740" y="260"/>
                  </a:lnTo>
                  <a:lnTo>
                    <a:pt x="727" y="276"/>
                  </a:lnTo>
                  <a:lnTo>
                    <a:pt x="712" y="288"/>
                  </a:lnTo>
                  <a:lnTo>
                    <a:pt x="696" y="297"/>
                  </a:lnTo>
                  <a:lnTo>
                    <a:pt x="678" y="302"/>
                  </a:lnTo>
                  <a:lnTo>
                    <a:pt x="660" y="304"/>
                  </a:lnTo>
                  <a:lnTo>
                    <a:pt x="643" y="302"/>
                  </a:lnTo>
                  <a:lnTo>
                    <a:pt x="625" y="297"/>
                  </a:lnTo>
                  <a:lnTo>
                    <a:pt x="608" y="288"/>
                  </a:lnTo>
                  <a:lnTo>
                    <a:pt x="594" y="276"/>
                  </a:lnTo>
                  <a:lnTo>
                    <a:pt x="563" y="249"/>
                  </a:lnTo>
                  <a:lnTo>
                    <a:pt x="529" y="226"/>
                  </a:lnTo>
                  <a:lnTo>
                    <a:pt x="492" y="209"/>
                  </a:lnTo>
                  <a:lnTo>
                    <a:pt x="454" y="197"/>
                  </a:lnTo>
                  <a:lnTo>
                    <a:pt x="416" y="189"/>
                  </a:lnTo>
                  <a:lnTo>
                    <a:pt x="377" y="187"/>
                  </a:lnTo>
                  <a:lnTo>
                    <a:pt x="337" y="189"/>
                  </a:lnTo>
                  <a:lnTo>
                    <a:pt x="300" y="197"/>
                  </a:lnTo>
                  <a:lnTo>
                    <a:pt x="262" y="209"/>
                  </a:lnTo>
                  <a:lnTo>
                    <a:pt x="226" y="226"/>
                  </a:lnTo>
                  <a:lnTo>
                    <a:pt x="191" y="249"/>
                  </a:lnTo>
                  <a:lnTo>
                    <a:pt x="160" y="276"/>
                  </a:lnTo>
                  <a:lnTo>
                    <a:pt x="144" y="289"/>
                  </a:lnTo>
                  <a:lnTo>
                    <a:pt x="124" y="298"/>
                  </a:lnTo>
                  <a:lnTo>
                    <a:pt x="104" y="303"/>
                  </a:lnTo>
                  <a:lnTo>
                    <a:pt x="84" y="303"/>
                  </a:lnTo>
                  <a:lnTo>
                    <a:pt x="63" y="298"/>
                  </a:lnTo>
                  <a:lnTo>
                    <a:pt x="44" y="289"/>
                  </a:lnTo>
                  <a:lnTo>
                    <a:pt x="28" y="276"/>
                  </a:lnTo>
                  <a:lnTo>
                    <a:pt x="14" y="260"/>
                  </a:lnTo>
                  <a:lnTo>
                    <a:pt x="4" y="241"/>
                  </a:lnTo>
                  <a:lnTo>
                    <a:pt x="0" y="220"/>
                  </a:lnTo>
                  <a:lnTo>
                    <a:pt x="0" y="200"/>
                  </a:lnTo>
                  <a:lnTo>
                    <a:pt x="4" y="179"/>
                  </a:lnTo>
                  <a:lnTo>
                    <a:pt x="14" y="160"/>
                  </a:lnTo>
                  <a:lnTo>
                    <a:pt x="28" y="143"/>
                  </a:lnTo>
                  <a:lnTo>
                    <a:pt x="67" y="107"/>
                  </a:lnTo>
                  <a:lnTo>
                    <a:pt x="110" y="77"/>
                  </a:lnTo>
                  <a:lnTo>
                    <a:pt x="156" y="51"/>
                  </a:lnTo>
                  <a:lnTo>
                    <a:pt x="202" y="31"/>
                  </a:lnTo>
                  <a:lnTo>
                    <a:pt x="251" y="15"/>
                  </a:lnTo>
                  <a:lnTo>
                    <a:pt x="301" y="4"/>
                  </a:lnTo>
                  <a:lnTo>
                    <a:pt x="352"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grpSp>
      <p:sp>
        <p:nvSpPr>
          <p:cNvPr id="49" name="Freeform 124"/>
          <p:cNvSpPr>
            <a:spLocks noEditPoints="1"/>
          </p:cNvSpPr>
          <p:nvPr/>
        </p:nvSpPr>
        <p:spPr bwMode="auto">
          <a:xfrm>
            <a:off x="7105693" y="1761025"/>
            <a:ext cx="533403" cy="470560"/>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0" name="Freeform 164"/>
          <p:cNvSpPr>
            <a:spLocks noEditPoints="1"/>
          </p:cNvSpPr>
          <p:nvPr/>
        </p:nvSpPr>
        <p:spPr bwMode="auto">
          <a:xfrm>
            <a:off x="4461448" y="2723449"/>
            <a:ext cx="533403" cy="474948"/>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51" name="Group 50"/>
          <p:cNvGrpSpPr/>
          <p:nvPr/>
        </p:nvGrpSpPr>
        <p:grpSpPr>
          <a:xfrm>
            <a:off x="7141851" y="3747366"/>
            <a:ext cx="534868" cy="358040"/>
            <a:chOff x="666750" y="3544888"/>
            <a:chExt cx="581025" cy="388938"/>
          </a:xfrm>
          <a:solidFill>
            <a:schemeClr val="bg1"/>
          </a:solidFill>
        </p:grpSpPr>
        <p:sp>
          <p:nvSpPr>
            <p:cNvPr id="52" name="Freeform 256"/>
            <p:cNvSpPr/>
            <p:nvPr/>
          </p:nvSpPr>
          <p:spPr bwMode="auto">
            <a:xfrm>
              <a:off x="755650" y="3598863"/>
              <a:ext cx="403225" cy="214313"/>
            </a:xfrm>
            <a:custGeom>
              <a:avLst/>
              <a:gdLst>
                <a:gd name="T0" fmla="*/ 79 w 2542"/>
                <a:gd name="T1" fmla="*/ 0 h 1347"/>
                <a:gd name="T2" fmla="*/ 2463 w 2542"/>
                <a:gd name="T3" fmla="*/ 0 h 1347"/>
                <a:gd name="T4" fmla="*/ 2484 w 2542"/>
                <a:gd name="T5" fmla="*/ 2 h 1347"/>
                <a:gd name="T6" fmla="*/ 2503 w 2542"/>
                <a:gd name="T7" fmla="*/ 10 h 1347"/>
                <a:gd name="T8" fmla="*/ 2520 w 2542"/>
                <a:gd name="T9" fmla="*/ 22 h 1347"/>
                <a:gd name="T10" fmla="*/ 2532 w 2542"/>
                <a:gd name="T11" fmla="*/ 38 h 1347"/>
                <a:gd name="T12" fmla="*/ 2540 w 2542"/>
                <a:gd name="T13" fmla="*/ 57 h 1347"/>
                <a:gd name="T14" fmla="*/ 2542 w 2542"/>
                <a:gd name="T15" fmla="*/ 78 h 1347"/>
                <a:gd name="T16" fmla="*/ 2542 w 2542"/>
                <a:gd name="T17" fmla="*/ 1268 h 1347"/>
                <a:gd name="T18" fmla="*/ 2540 w 2542"/>
                <a:gd name="T19" fmla="*/ 1289 h 1347"/>
                <a:gd name="T20" fmla="*/ 2532 w 2542"/>
                <a:gd name="T21" fmla="*/ 1308 h 1347"/>
                <a:gd name="T22" fmla="*/ 2520 w 2542"/>
                <a:gd name="T23" fmla="*/ 1323 h 1347"/>
                <a:gd name="T24" fmla="*/ 2503 w 2542"/>
                <a:gd name="T25" fmla="*/ 1337 h 1347"/>
                <a:gd name="T26" fmla="*/ 2484 w 2542"/>
                <a:gd name="T27" fmla="*/ 1344 h 1347"/>
                <a:gd name="T28" fmla="*/ 2463 w 2542"/>
                <a:gd name="T29" fmla="*/ 1347 h 1347"/>
                <a:gd name="T30" fmla="*/ 2442 w 2542"/>
                <a:gd name="T31" fmla="*/ 1344 h 1347"/>
                <a:gd name="T32" fmla="*/ 2424 w 2542"/>
                <a:gd name="T33" fmla="*/ 1337 h 1347"/>
                <a:gd name="T34" fmla="*/ 2408 w 2542"/>
                <a:gd name="T35" fmla="*/ 1323 h 1347"/>
                <a:gd name="T36" fmla="*/ 2396 w 2542"/>
                <a:gd name="T37" fmla="*/ 1308 h 1347"/>
                <a:gd name="T38" fmla="*/ 2388 w 2542"/>
                <a:gd name="T39" fmla="*/ 1289 h 1347"/>
                <a:gd name="T40" fmla="*/ 2385 w 2542"/>
                <a:gd name="T41" fmla="*/ 1268 h 1347"/>
                <a:gd name="T42" fmla="*/ 2385 w 2542"/>
                <a:gd name="T43" fmla="*/ 157 h 1347"/>
                <a:gd name="T44" fmla="*/ 157 w 2542"/>
                <a:gd name="T45" fmla="*/ 157 h 1347"/>
                <a:gd name="T46" fmla="*/ 157 w 2542"/>
                <a:gd name="T47" fmla="*/ 1268 h 1347"/>
                <a:gd name="T48" fmla="*/ 154 w 2542"/>
                <a:gd name="T49" fmla="*/ 1289 h 1347"/>
                <a:gd name="T50" fmla="*/ 146 w 2542"/>
                <a:gd name="T51" fmla="*/ 1308 h 1347"/>
                <a:gd name="T52" fmla="*/ 134 w 2542"/>
                <a:gd name="T53" fmla="*/ 1323 h 1347"/>
                <a:gd name="T54" fmla="*/ 118 w 2542"/>
                <a:gd name="T55" fmla="*/ 1337 h 1347"/>
                <a:gd name="T56" fmla="*/ 100 w 2542"/>
                <a:gd name="T57" fmla="*/ 1344 h 1347"/>
                <a:gd name="T58" fmla="*/ 79 w 2542"/>
                <a:gd name="T59" fmla="*/ 1347 h 1347"/>
                <a:gd name="T60" fmla="*/ 58 w 2542"/>
                <a:gd name="T61" fmla="*/ 1344 h 1347"/>
                <a:gd name="T62" fmla="*/ 39 w 2542"/>
                <a:gd name="T63" fmla="*/ 1337 h 1347"/>
                <a:gd name="T64" fmla="*/ 22 w 2542"/>
                <a:gd name="T65" fmla="*/ 1323 h 1347"/>
                <a:gd name="T66" fmla="*/ 10 w 2542"/>
                <a:gd name="T67" fmla="*/ 1308 h 1347"/>
                <a:gd name="T68" fmla="*/ 2 w 2542"/>
                <a:gd name="T69" fmla="*/ 1289 h 1347"/>
                <a:gd name="T70" fmla="*/ 0 w 2542"/>
                <a:gd name="T71" fmla="*/ 1268 h 1347"/>
                <a:gd name="T72" fmla="*/ 0 w 2542"/>
                <a:gd name="T73" fmla="*/ 78 h 1347"/>
                <a:gd name="T74" fmla="*/ 2 w 2542"/>
                <a:gd name="T75" fmla="*/ 57 h 1347"/>
                <a:gd name="T76" fmla="*/ 10 w 2542"/>
                <a:gd name="T77" fmla="*/ 38 h 1347"/>
                <a:gd name="T78" fmla="*/ 22 w 2542"/>
                <a:gd name="T79" fmla="*/ 22 h 1347"/>
                <a:gd name="T80" fmla="*/ 39 w 2542"/>
                <a:gd name="T81" fmla="*/ 10 h 1347"/>
                <a:gd name="T82" fmla="*/ 58 w 2542"/>
                <a:gd name="T83" fmla="*/ 2 h 1347"/>
                <a:gd name="T84" fmla="*/ 79 w 2542"/>
                <a:gd name="T85"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2" h="1347">
                  <a:moveTo>
                    <a:pt x="79" y="0"/>
                  </a:moveTo>
                  <a:lnTo>
                    <a:pt x="2463" y="0"/>
                  </a:lnTo>
                  <a:lnTo>
                    <a:pt x="2484" y="2"/>
                  </a:lnTo>
                  <a:lnTo>
                    <a:pt x="2503" y="10"/>
                  </a:lnTo>
                  <a:lnTo>
                    <a:pt x="2520" y="22"/>
                  </a:lnTo>
                  <a:lnTo>
                    <a:pt x="2532" y="38"/>
                  </a:lnTo>
                  <a:lnTo>
                    <a:pt x="2540" y="57"/>
                  </a:lnTo>
                  <a:lnTo>
                    <a:pt x="2542" y="78"/>
                  </a:lnTo>
                  <a:lnTo>
                    <a:pt x="2542" y="1268"/>
                  </a:lnTo>
                  <a:lnTo>
                    <a:pt x="2540" y="1289"/>
                  </a:lnTo>
                  <a:lnTo>
                    <a:pt x="2532" y="1308"/>
                  </a:lnTo>
                  <a:lnTo>
                    <a:pt x="2520" y="1323"/>
                  </a:lnTo>
                  <a:lnTo>
                    <a:pt x="2503" y="1337"/>
                  </a:lnTo>
                  <a:lnTo>
                    <a:pt x="2484" y="1344"/>
                  </a:lnTo>
                  <a:lnTo>
                    <a:pt x="2463" y="1347"/>
                  </a:lnTo>
                  <a:lnTo>
                    <a:pt x="2442" y="1344"/>
                  </a:lnTo>
                  <a:lnTo>
                    <a:pt x="2424" y="1337"/>
                  </a:lnTo>
                  <a:lnTo>
                    <a:pt x="2408" y="1323"/>
                  </a:lnTo>
                  <a:lnTo>
                    <a:pt x="2396" y="1308"/>
                  </a:lnTo>
                  <a:lnTo>
                    <a:pt x="2388" y="1289"/>
                  </a:lnTo>
                  <a:lnTo>
                    <a:pt x="2385" y="1268"/>
                  </a:lnTo>
                  <a:lnTo>
                    <a:pt x="2385" y="157"/>
                  </a:lnTo>
                  <a:lnTo>
                    <a:pt x="157" y="157"/>
                  </a:lnTo>
                  <a:lnTo>
                    <a:pt x="157" y="1268"/>
                  </a:lnTo>
                  <a:lnTo>
                    <a:pt x="154" y="1289"/>
                  </a:lnTo>
                  <a:lnTo>
                    <a:pt x="146" y="1308"/>
                  </a:lnTo>
                  <a:lnTo>
                    <a:pt x="134" y="1323"/>
                  </a:lnTo>
                  <a:lnTo>
                    <a:pt x="118" y="1337"/>
                  </a:lnTo>
                  <a:lnTo>
                    <a:pt x="100" y="1344"/>
                  </a:lnTo>
                  <a:lnTo>
                    <a:pt x="79" y="1347"/>
                  </a:lnTo>
                  <a:lnTo>
                    <a:pt x="58" y="1344"/>
                  </a:lnTo>
                  <a:lnTo>
                    <a:pt x="39" y="1337"/>
                  </a:lnTo>
                  <a:lnTo>
                    <a:pt x="22" y="1323"/>
                  </a:lnTo>
                  <a:lnTo>
                    <a:pt x="10" y="1308"/>
                  </a:lnTo>
                  <a:lnTo>
                    <a:pt x="2" y="1289"/>
                  </a:lnTo>
                  <a:lnTo>
                    <a:pt x="0" y="1268"/>
                  </a:lnTo>
                  <a:lnTo>
                    <a:pt x="0" y="78"/>
                  </a:lnTo>
                  <a:lnTo>
                    <a:pt x="2" y="57"/>
                  </a:lnTo>
                  <a:lnTo>
                    <a:pt x="10" y="38"/>
                  </a:lnTo>
                  <a:lnTo>
                    <a:pt x="22" y="22"/>
                  </a:lnTo>
                  <a:lnTo>
                    <a:pt x="39" y="10"/>
                  </a:lnTo>
                  <a:lnTo>
                    <a:pt x="58" y="2"/>
                  </a:lnTo>
                  <a:lnTo>
                    <a:pt x="79"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3" name="Freeform 257"/>
            <p:cNvSpPr>
              <a:spLocks noEditPoints="1"/>
            </p:cNvSpPr>
            <p:nvPr/>
          </p:nvSpPr>
          <p:spPr bwMode="auto">
            <a:xfrm>
              <a:off x="666750" y="3544888"/>
              <a:ext cx="581025" cy="388938"/>
            </a:xfrm>
            <a:custGeom>
              <a:avLst/>
              <a:gdLst>
                <a:gd name="T0" fmla="*/ 145 w 3660"/>
                <a:gd name="T1" fmla="*/ 2140 h 2453"/>
                <a:gd name="T2" fmla="*/ 191 w 3660"/>
                <a:gd name="T3" fmla="*/ 2237 h 2453"/>
                <a:gd name="T4" fmla="*/ 277 w 3660"/>
                <a:gd name="T5" fmla="*/ 2298 h 2453"/>
                <a:gd name="T6" fmla="*/ 3311 w 3660"/>
                <a:gd name="T7" fmla="*/ 2311 h 2453"/>
                <a:gd name="T8" fmla="*/ 3415 w 3660"/>
                <a:gd name="T9" fmla="*/ 2282 h 2453"/>
                <a:gd name="T10" fmla="*/ 3490 w 3660"/>
                <a:gd name="T11" fmla="*/ 2208 h 2453"/>
                <a:gd name="T12" fmla="*/ 3518 w 3660"/>
                <a:gd name="T13" fmla="*/ 2102 h 2453"/>
                <a:gd name="T14" fmla="*/ 2264 w 3660"/>
                <a:gd name="T15" fmla="*/ 2071 h 2453"/>
                <a:gd name="T16" fmla="*/ 2189 w 3660"/>
                <a:gd name="T17" fmla="*/ 2163 h 2453"/>
                <a:gd name="T18" fmla="*/ 2081 w 3660"/>
                <a:gd name="T19" fmla="*/ 2210 h 2453"/>
                <a:gd name="T20" fmla="*/ 1579 w 3660"/>
                <a:gd name="T21" fmla="*/ 2210 h 2453"/>
                <a:gd name="T22" fmla="*/ 1471 w 3660"/>
                <a:gd name="T23" fmla="*/ 2163 h 2453"/>
                <a:gd name="T24" fmla="*/ 1396 w 3660"/>
                <a:gd name="T25" fmla="*/ 2071 h 2453"/>
                <a:gd name="T26" fmla="*/ 454 w 3660"/>
                <a:gd name="T27" fmla="*/ 157 h 2453"/>
                <a:gd name="T28" fmla="*/ 397 w 3660"/>
                <a:gd name="T29" fmla="*/ 181 h 2453"/>
                <a:gd name="T30" fmla="*/ 374 w 3660"/>
                <a:gd name="T31" fmla="*/ 237 h 2453"/>
                <a:gd name="T32" fmla="*/ 1460 w 3660"/>
                <a:gd name="T33" fmla="*/ 1895 h 2453"/>
                <a:gd name="T34" fmla="*/ 1503 w 3660"/>
                <a:gd name="T35" fmla="*/ 1927 h 2453"/>
                <a:gd name="T36" fmla="*/ 1516 w 3660"/>
                <a:gd name="T37" fmla="*/ 1988 h 2453"/>
                <a:gd name="T38" fmla="*/ 1554 w 3660"/>
                <a:gd name="T39" fmla="*/ 2048 h 2453"/>
                <a:gd name="T40" fmla="*/ 1621 w 3660"/>
                <a:gd name="T41" fmla="*/ 2072 h 2453"/>
                <a:gd name="T42" fmla="*/ 2086 w 3660"/>
                <a:gd name="T43" fmla="*/ 2061 h 2453"/>
                <a:gd name="T44" fmla="*/ 2136 w 3660"/>
                <a:gd name="T45" fmla="*/ 2011 h 2453"/>
                <a:gd name="T46" fmla="*/ 2149 w 3660"/>
                <a:gd name="T47" fmla="*/ 1944 h 2453"/>
                <a:gd name="T48" fmla="*/ 2186 w 3660"/>
                <a:gd name="T49" fmla="*/ 1900 h 2453"/>
                <a:gd name="T50" fmla="*/ 2220 w 3660"/>
                <a:gd name="T51" fmla="*/ 1893 h 2453"/>
                <a:gd name="T52" fmla="*/ 3284 w 3660"/>
                <a:gd name="T53" fmla="*/ 216 h 2453"/>
                <a:gd name="T54" fmla="*/ 3246 w 3660"/>
                <a:gd name="T55" fmla="*/ 168 h 2453"/>
                <a:gd name="T56" fmla="*/ 454 w 3660"/>
                <a:gd name="T57" fmla="*/ 157 h 2453"/>
                <a:gd name="T58" fmla="*/ 3244 w 3660"/>
                <a:gd name="T59" fmla="*/ 3 h 2453"/>
                <a:gd name="T60" fmla="*/ 3346 w 3660"/>
                <a:gd name="T61" fmla="*/ 45 h 2453"/>
                <a:gd name="T62" fmla="*/ 3417 w 3660"/>
                <a:gd name="T63" fmla="*/ 128 h 2453"/>
                <a:gd name="T64" fmla="*/ 3444 w 3660"/>
                <a:gd name="T65" fmla="*/ 237 h 2453"/>
                <a:gd name="T66" fmla="*/ 3608 w 3660"/>
                <a:gd name="T67" fmla="*/ 1895 h 2453"/>
                <a:gd name="T68" fmla="*/ 3650 w 3660"/>
                <a:gd name="T69" fmla="*/ 1928 h 2453"/>
                <a:gd name="T70" fmla="*/ 3660 w 3660"/>
                <a:gd name="T71" fmla="*/ 2102 h 2453"/>
                <a:gd name="T72" fmla="*/ 3632 w 3660"/>
                <a:gd name="T73" fmla="*/ 2239 h 2453"/>
                <a:gd name="T74" fmla="*/ 3558 w 3660"/>
                <a:gd name="T75" fmla="*/ 2350 h 2453"/>
                <a:gd name="T76" fmla="*/ 3446 w 3660"/>
                <a:gd name="T77" fmla="*/ 2425 h 2453"/>
                <a:gd name="T78" fmla="*/ 3311 w 3660"/>
                <a:gd name="T79" fmla="*/ 2453 h 2453"/>
                <a:gd name="T80" fmla="*/ 257 w 3660"/>
                <a:gd name="T81" fmla="*/ 2440 h 2453"/>
                <a:gd name="T82" fmla="*/ 136 w 3660"/>
                <a:gd name="T83" fmla="*/ 2380 h 2453"/>
                <a:gd name="T84" fmla="*/ 48 w 3660"/>
                <a:gd name="T85" fmla="*/ 2279 h 2453"/>
                <a:gd name="T86" fmla="*/ 3 w 3660"/>
                <a:gd name="T87" fmla="*/ 2150 h 2453"/>
                <a:gd name="T88" fmla="*/ 2 w 3660"/>
                <a:gd name="T89" fmla="*/ 1945 h 2453"/>
                <a:gd name="T90" fmla="*/ 35 w 3660"/>
                <a:gd name="T91" fmla="*/ 1903 h 2453"/>
                <a:gd name="T92" fmla="*/ 216 w 3660"/>
                <a:gd name="T93" fmla="*/ 1893 h 2453"/>
                <a:gd name="T94" fmla="*/ 228 w 3660"/>
                <a:gd name="T95" fmla="*/ 163 h 2453"/>
                <a:gd name="T96" fmla="*/ 286 w 3660"/>
                <a:gd name="T97" fmla="*/ 70 h 2453"/>
                <a:gd name="T98" fmla="*/ 379 w 3660"/>
                <a:gd name="T99" fmla="*/ 12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60" h="2453">
                  <a:moveTo>
                    <a:pt x="142" y="2035"/>
                  </a:moveTo>
                  <a:lnTo>
                    <a:pt x="142" y="2102"/>
                  </a:lnTo>
                  <a:lnTo>
                    <a:pt x="145" y="2140"/>
                  </a:lnTo>
                  <a:lnTo>
                    <a:pt x="155" y="2176"/>
                  </a:lnTo>
                  <a:lnTo>
                    <a:pt x="170" y="2208"/>
                  </a:lnTo>
                  <a:lnTo>
                    <a:pt x="191" y="2237"/>
                  </a:lnTo>
                  <a:lnTo>
                    <a:pt x="216" y="2262"/>
                  </a:lnTo>
                  <a:lnTo>
                    <a:pt x="245" y="2282"/>
                  </a:lnTo>
                  <a:lnTo>
                    <a:pt x="277" y="2298"/>
                  </a:lnTo>
                  <a:lnTo>
                    <a:pt x="313" y="2308"/>
                  </a:lnTo>
                  <a:lnTo>
                    <a:pt x="349" y="2311"/>
                  </a:lnTo>
                  <a:lnTo>
                    <a:pt x="3311" y="2311"/>
                  </a:lnTo>
                  <a:lnTo>
                    <a:pt x="3347" y="2308"/>
                  </a:lnTo>
                  <a:lnTo>
                    <a:pt x="3383" y="2298"/>
                  </a:lnTo>
                  <a:lnTo>
                    <a:pt x="3415" y="2282"/>
                  </a:lnTo>
                  <a:lnTo>
                    <a:pt x="3444" y="2262"/>
                  </a:lnTo>
                  <a:lnTo>
                    <a:pt x="3469" y="2237"/>
                  </a:lnTo>
                  <a:lnTo>
                    <a:pt x="3490" y="2208"/>
                  </a:lnTo>
                  <a:lnTo>
                    <a:pt x="3505" y="2176"/>
                  </a:lnTo>
                  <a:lnTo>
                    <a:pt x="3515" y="2140"/>
                  </a:lnTo>
                  <a:lnTo>
                    <a:pt x="3518" y="2102"/>
                  </a:lnTo>
                  <a:lnTo>
                    <a:pt x="3518" y="2035"/>
                  </a:lnTo>
                  <a:lnTo>
                    <a:pt x="2279" y="2035"/>
                  </a:lnTo>
                  <a:lnTo>
                    <a:pt x="2264" y="2071"/>
                  </a:lnTo>
                  <a:lnTo>
                    <a:pt x="2244" y="2106"/>
                  </a:lnTo>
                  <a:lnTo>
                    <a:pt x="2219" y="2137"/>
                  </a:lnTo>
                  <a:lnTo>
                    <a:pt x="2189" y="2163"/>
                  </a:lnTo>
                  <a:lnTo>
                    <a:pt x="2156" y="2184"/>
                  </a:lnTo>
                  <a:lnTo>
                    <a:pt x="2119" y="2200"/>
                  </a:lnTo>
                  <a:lnTo>
                    <a:pt x="2081" y="2210"/>
                  </a:lnTo>
                  <a:lnTo>
                    <a:pt x="2039" y="2213"/>
                  </a:lnTo>
                  <a:lnTo>
                    <a:pt x="1621" y="2213"/>
                  </a:lnTo>
                  <a:lnTo>
                    <a:pt x="1579" y="2210"/>
                  </a:lnTo>
                  <a:lnTo>
                    <a:pt x="1541" y="2200"/>
                  </a:lnTo>
                  <a:lnTo>
                    <a:pt x="1504" y="2184"/>
                  </a:lnTo>
                  <a:lnTo>
                    <a:pt x="1471" y="2163"/>
                  </a:lnTo>
                  <a:lnTo>
                    <a:pt x="1441" y="2137"/>
                  </a:lnTo>
                  <a:lnTo>
                    <a:pt x="1416" y="2106"/>
                  </a:lnTo>
                  <a:lnTo>
                    <a:pt x="1396" y="2071"/>
                  </a:lnTo>
                  <a:lnTo>
                    <a:pt x="1381" y="2035"/>
                  </a:lnTo>
                  <a:lnTo>
                    <a:pt x="142" y="2035"/>
                  </a:lnTo>
                  <a:close/>
                  <a:moveTo>
                    <a:pt x="454" y="157"/>
                  </a:moveTo>
                  <a:lnTo>
                    <a:pt x="433" y="159"/>
                  </a:lnTo>
                  <a:lnTo>
                    <a:pt x="414" y="168"/>
                  </a:lnTo>
                  <a:lnTo>
                    <a:pt x="397" y="181"/>
                  </a:lnTo>
                  <a:lnTo>
                    <a:pt x="385" y="197"/>
                  </a:lnTo>
                  <a:lnTo>
                    <a:pt x="376" y="216"/>
                  </a:lnTo>
                  <a:lnTo>
                    <a:pt x="374" y="237"/>
                  </a:lnTo>
                  <a:lnTo>
                    <a:pt x="374" y="1893"/>
                  </a:lnTo>
                  <a:lnTo>
                    <a:pt x="1441" y="1893"/>
                  </a:lnTo>
                  <a:lnTo>
                    <a:pt x="1460" y="1895"/>
                  </a:lnTo>
                  <a:lnTo>
                    <a:pt x="1477" y="1902"/>
                  </a:lnTo>
                  <a:lnTo>
                    <a:pt x="1492" y="1913"/>
                  </a:lnTo>
                  <a:lnTo>
                    <a:pt x="1503" y="1927"/>
                  </a:lnTo>
                  <a:lnTo>
                    <a:pt x="1511" y="1945"/>
                  </a:lnTo>
                  <a:lnTo>
                    <a:pt x="1513" y="1964"/>
                  </a:lnTo>
                  <a:lnTo>
                    <a:pt x="1516" y="1988"/>
                  </a:lnTo>
                  <a:lnTo>
                    <a:pt x="1524" y="2011"/>
                  </a:lnTo>
                  <a:lnTo>
                    <a:pt x="1537" y="2031"/>
                  </a:lnTo>
                  <a:lnTo>
                    <a:pt x="1554" y="2048"/>
                  </a:lnTo>
                  <a:lnTo>
                    <a:pt x="1574" y="2061"/>
                  </a:lnTo>
                  <a:lnTo>
                    <a:pt x="1597" y="2069"/>
                  </a:lnTo>
                  <a:lnTo>
                    <a:pt x="1621" y="2072"/>
                  </a:lnTo>
                  <a:lnTo>
                    <a:pt x="2039" y="2072"/>
                  </a:lnTo>
                  <a:lnTo>
                    <a:pt x="2063" y="2069"/>
                  </a:lnTo>
                  <a:lnTo>
                    <a:pt x="2086" y="2061"/>
                  </a:lnTo>
                  <a:lnTo>
                    <a:pt x="2106" y="2048"/>
                  </a:lnTo>
                  <a:lnTo>
                    <a:pt x="2123" y="2031"/>
                  </a:lnTo>
                  <a:lnTo>
                    <a:pt x="2136" y="2011"/>
                  </a:lnTo>
                  <a:lnTo>
                    <a:pt x="2144" y="1988"/>
                  </a:lnTo>
                  <a:lnTo>
                    <a:pt x="2147" y="1964"/>
                  </a:lnTo>
                  <a:lnTo>
                    <a:pt x="2149" y="1944"/>
                  </a:lnTo>
                  <a:lnTo>
                    <a:pt x="2157" y="1926"/>
                  </a:lnTo>
                  <a:lnTo>
                    <a:pt x="2170" y="1912"/>
                  </a:lnTo>
                  <a:lnTo>
                    <a:pt x="2186" y="1900"/>
                  </a:lnTo>
                  <a:lnTo>
                    <a:pt x="2205" y="1894"/>
                  </a:lnTo>
                  <a:lnTo>
                    <a:pt x="2213" y="1893"/>
                  </a:lnTo>
                  <a:lnTo>
                    <a:pt x="2220" y="1893"/>
                  </a:lnTo>
                  <a:lnTo>
                    <a:pt x="3286" y="1893"/>
                  </a:lnTo>
                  <a:lnTo>
                    <a:pt x="3286" y="237"/>
                  </a:lnTo>
                  <a:lnTo>
                    <a:pt x="3284" y="216"/>
                  </a:lnTo>
                  <a:lnTo>
                    <a:pt x="3275" y="197"/>
                  </a:lnTo>
                  <a:lnTo>
                    <a:pt x="3263" y="181"/>
                  </a:lnTo>
                  <a:lnTo>
                    <a:pt x="3246" y="168"/>
                  </a:lnTo>
                  <a:lnTo>
                    <a:pt x="3227" y="159"/>
                  </a:lnTo>
                  <a:lnTo>
                    <a:pt x="3206" y="157"/>
                  </a:lnTo>
                  <a:lnTo>
                    <a:pt x="454" y="157"/>
                  </a:lnTo>
                  <a:close/>
                  <a:moveTo>
                    <a:pt x="454" y="0"/>
                  </a:moveTo>
                  <a:lnTo>
                    <a:pt x="3206" y="0"/>
                  </a:lnTo>
                  <a:lnTo>
                    <a:pt x="3244" y="3"/>
                  </a:lnTo>
                  <a:lnTo>
                    <a:pt x="3281" y="12"/>
                  </a:lnTo>
                  <a:lnTo>
                    <a:pt x="3315" y="26"/>
                  </a:lnTo>
                  <a:lnTo>
                    <a:pt x="3346" y="45"/>
                  </a:lnTo>
                  <a:lnTo>
                    <a:pt x="3374" y="70"/>
                  </a:lnTo>
                  <a:lnTo>
                    <a:pt x="3398" y="97"/>
                  </a:lnTo>
                  <a:lnTo>
                    <a:pt x="3417" y="128"/>
                  </a:lnTo>
                  <a:lnTo>
                    <a:pt x="3432" y="163"/>
                  </a:lnTo>
                  <a:lnTo>
                    <a:pt x="3440" y="199"/>
                  </a:lnTo>
                  <a:lnTo>
                    <a:pt x="3444" y="237"/>
                  </a:lnTo>
                  <a:lnTo>
                    <a:pt x="3444" y="1893"/>
                  </a:lnTo>
                  <a:lnTo>
                    <a:pt x="3589" y="1893"/>
                  </a:lnTo>
                  <a:lnTo>
                    <a:pt x="3608" y="1895"/>
                  </a:lnTo>
                  <a:lnTo>
                    <a:pt x="3625" y="1903"/>
                  </a:lnTo>
                  <a:lnTo>
                    <a:pt x="3639" y="1914"/>
                  </a:lnTo>
                  <a:lnTo>
                    <a:pt x="3650" y="1928"/>
                  </a:lnTo>
                  <a:lnTo>
                    <a:pt x="3658" y="1945"/>
                  </a:lnTo>
                  <a:lnTo>
                    <a:pt x="3660" y="1964"/>
                  </a:lnTo>
                  <a:lnTo>
                    <a:pt x="3660" y="2102"/>
                  </a:lnTo>
                  <a:lnTo>
                    <a:pt x="3657" y="2150"/>
                  </a:lnTo>
                  <a:lnTo>
                    <a:pt x="3648" y="2196"/>
                  </a:lnTo>
                  <a:lnTo>
                    <a:pt x="3632" y="2239"/>
                  </a:lnTo>
                  <a:lnTo>
                    <a:pt x="3612" y="2279"/>
                  </a:lnTo>
                  <a:lnTo>
                    <a:pt x="3587" y="2317"/>
                  </a:lnTo>
                  <a:lnTo>
                    <a:pt x="3558" y="2350"/>
                  </a:lnTo>
                  <a:lnTo>
                    <a:pt x="3524" y="2380"/>
                  </a:lnTo>
                  <a:lnTo>
                    <a:pt x="3487" y="2404"/>
                  </a:lnTo>
                  <a:lnTo>
                    <a:pt x="3446" y="2425"/>
                  </a:lnTo>
                  <a:lnTo>
                    <a:pt x="3403" y="2440"/>
                  </a:lnTo>
                  <a:lnTo>
                    <a:pt x="3357" y="2450"/>
                  </a:lnTo>
                  <a:lnTo>
                    <a:pt x="3311" y="2453"/>
                  </a:lnTo>
                  <a:lnTo>
                    <a:pt x="349" y="2453"/>
                  </a:lnTo>
                  <a:lnTo>
                    <a:pt x="303" y="2450"/>
                  </a:lnTo>
                  <a:lnTo>
                    <a:pt x="257" y="2440"/>
                  </a:lnTo>
                  <a:lnTo>
                    <a:pt x="214" y="2425"/>
                  </a:lnTo>
                  <a:lnTo>
                    <a:pt x="173" y="2404"/>
                  </a:lnTo>
                  <a:lnTo>
                    <a:pt x="136" y="2380"/>
                  </a:lnTo>
                  <a:lnTo>
                    <a:pt x="102" y="2350"/>
                  </a:lnTo>
                  <a:lnTo>
                    <a:pt x="73" y="2317"/>
                  </a:lnTo>
                  <a:lnTo>
                    <a:pt x="48" y="2279"/>
                  </a:lnTo>
                  <a:lnTo>
                    <a:pt x="28" y="2239"/>
                  </a:lnTo>
                  <a:lnTo>
                    <a:pt x="12" y="2196"/>
                  </a:lnTo>
                  <a:lnTo>
                    <a:pt x="3" y="2150"/>
                  </a:lnTo>
                  <a:lnTo>
                    <a:pt x="0" y="2102"/>
                  </a:lnTo>
                  <a:lnTo>
                    <a:pt x="0" y="1964"/>
                  </a:lnTo>
                  <a:lnTo>
                    <a:pt x="2" y="1945"/>
                  </a:lnTo>
                  <a:lnTo>
                    <a:pt x="10" y="1928"/>
                  </a:lnTo>
                  <a:lnTo>
                    <a:pt x="21" y="1914"/>
                  </a:lnTo>
                  <a:lnTo>
                    <a:pt x="35" y="1903"/>
                  </a:lnTo>
                  <a:lnTo>
                    <a:pt x="52" y="1895"/>
                  </a:lnTo>
                  <a:lnTo>
                    <a:pt x="71" y="1893"/>
                  </a:lnTo>
                  <a:lnTo>
                    <a:pt x="216" y="1893"/>
                  </a:lnTo>
                  <a:lnTo>
                    <a:pt x="216" y="237"/>
                  </a:lnTo>
                  <a:lnTo>
                    <a:pt x="220" y="199"/>
                  </a:lnTo>
                  <a:lnTo>
                    <a:pt x="228" y="163"/>
                  </a:lnTo>
                  <a:lnTo>
                    <a:pt x="243" y="128"/>
                  </a:lnTo>
                  <a:lnTo>
                    <a:pt x="262" y="97"/>
                  </a:lnTo>
                  <a:lnTo>
                    <a:pt x="286" y="70"/>
                  </a:lnTo>
                  <a:lnTo>
                    <a:pt x="314" y="45"/>
                  </a:lnTo>
                  <a:lnTo>
                    <a:pt x="345" y="26"/>
                  </a:lnTo>
                  <a:lnTo>
                    <a:pt x="379" y="12"/>
                  </a:lnTo>
                  <a:lnTo>
                    <a:pt x="416" y="3"/>
                  </a:lnTo>
                  <a:lnTo>
                    <a:pt x="454"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4" name="Freeform 258"/>
            <p:cNvSpPr/>
            <p:nvPr/>
          </p:nvSpPr>
          <p:spPr bwMode="auto">
            <a:xfrm>
              <a:off x="876300" y="3667125"/>
              <a:ext cx="103188" cy="104775"/>
            </a:xfrm>
            <a:custGeom>
              <a:avLst/>
              <a:gdLst>
                <a:gd name="T0" fmla="*/ 575 w 654"/>
                <a:gd name="T1" fmla="*/ 0 h 653"/>
                <a:gd name="T2" fmla="*/ 595 w 654"/>
                <a:gd name="T3" fmla="*/ 3 h 653"/>
                <a:gd name="T4" fmla="*/ 614 w 654"/>
                <a:gd name="T5" fmla="*/ 10 h 653"/>
                <a:gd name="T6" fmla="*/ 630 w 654"/>
                <a:gd name="T7" fmla="*/ 23 h 653"/>
                <a:gd name="T8" fmla="*/ 644 w 654"/>
                <a:gd name="T9" fmla="*/ 40 h 653"/>
                <a:gd name="T10" fmla="*/ 652 w 654"/>
                <a:gd name="T11" fmla="*/ 59 h 653"/>
                <a:gd name="T12" fmla="*/ 654 w 654"/>
                <a:gd name="T13" fmla="*/ 79 h 653"/>
                <a:gd name="T14" fmla="*/ 652 w 654"/>
                <a:gd name="T15" fmla="*/ 99 h 653"/>
                <a:gd name="T16" fmla="*/ 644 w 654"/>
                <a:gd name="T17" fmla="*/ 118 h 653"/>
                <a:gd name="T18" fmla="*/ 630 w 654"/>
                <a:gd name="T19" fmla="*/ 135 h 653"/>
                <a:gd name="T20" fmla="*/ 136 w 654"/>
                <a:gd name="T21" fmla="*/ 630 h 653"/>
                <a:gd name="T22" fmla="*/ 118 w 654"/>
                <a:gd name="T23" fmla="*/ 643 h 653"/>
                <a:gd name="T24" fmla="*/ 99 w 654"/>
                <a:gd name="T25" fmla="*/ 651 h 653"/>
                <a:gd name="T26" fmla="*/ 79 w 654"/>
                <a:gd name="T27" fmla="*/ 653 h 653"/>
                <a:gd name="T28" fmla="*/ 59 w 654"/>
                <a:gd name="T29" fmla="*/ 651 h 653"/>
                <a:gd name="T30" fmla="*/ 40 w 654"/>
                <a:gd name="T31" fmla="*/ 643 h 653"/>
                <a:gd name="T32" fmla="*/ 24 w 654"/>
                <a:gd name="T33" fmla="*/ 630 h 653"/>
                <a:gd name="T34" fmla="*/ 12 w 654"/>
                <a:gd name="T35" fmla="*/ 613 h 653"/>
                <a:gd name="T36" fmla="*/ 4 w 654"/>
                <a:gd name="T37" fmla="*/ 594 h 653"/>
                <a:gd name="T38" fmla="*/ 0 w 654"/>
                <a:gd name="T39" fmla="*/ 574 h 653"/>
                <a:gd name="T40" fmla="*/ 4 w 654"/>
                <a:gd name="T41" fmla="*/ 554 h 653"/>
                <a:gd name="T42" fmla="*/ 12 w 654"/>
                <a:gd name="T43" fmla="*/ 535 h 653"/>
                <a:gd name="T44" fmla="*/ 24 w 654"/>
                <a:gd name="T45" fmla="*/ 519 h 653"/>
                <a:gd name="T46" fmla="*/ 520 w 654"/>
                <a:gd name="T47" fmla="*/ 23 h 653"/>
                <a:gd name="T48" fmla="*/ 536 w 654"/>
                <a:gd name="T49" fmla="*/ 10 h 653"/>
                <a:gd name="T50" fmla="*/ 555 w 654"/>
                <a:gd name="T51" fmla="*/ 3 h 653"/>
                <a:gd name="T52" fmla="*/ 575 w 654"/>
                <a:gd name="T53"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4" h="653">
                  <a:moveTo>
                    <a:pt x="575" y="0"/>
                  </a:moveTo>
                  <a:lnTo>
                    <a:pt x="595" y="3"/>
                  </a:lnTo>
                  <a:lnTo>
                    <a:pt x="614" y="10"/>
                  </a:lnTo>
                  <a:lnTo>
                    <a:pt x="630" y="23"/>
                  </a:lnTo>
                  <a:lnTo>
                    <a:pt x="644" y="40"/>
                  </a:lnTo>
                  <a:lnTo>
                    <a:pt x="652" y="59"/>
                  </a:lnTo>
                  <a:lnTo>
                    <a:pt x="654" y="79"/>
                  </a:lnTo>
                  <a:lnTo>
                    <a:pt x="652" y="99"/>
                  </a:lnTo>
                  <a:lnTo>
                    <a:pt x="644" y="118"/>
                  </a:lnTo>
                  <a:lnTo>
                    <a:pt x="630" y="135"/>
                  </a:lnTo>
                  <a:lnTo>
                    <a:pt x="136" y="630"/>
                  </a:lnTo>
                  <a:lnTo>
                    <a:pt x="118" y="643"/>
                  </a:lnTo>
                  <a:lnTo>
                    <a:pt x="99" y="651"/>
                  </a:lnTo>
                  <a:lnTo>
                    <a:pt x="79" y="653"/>
                  </a:lnTo>
                  <a:lnTo>
                    <a:pt x="59" y="651"/>
                  </a:lnTo>
                  <a:lnTo>
                    <a:pt x="40" y="643"/>
                  </a:lnTo>
                  <a:lnTo>
                    <a:pt x="24" y="630"/>
                  </a:lnTo>
                  <a:lnTo>
                    <a:pt x="12" y="613"/>
                  </a:lnTo>
                  <a:lnTo>
                    <a:pt x="4" y="594"/>
                  </a:lnTo>
                  <a:lnTo>
                    <a:pt x="0" y="574"/>
                  </a:lnTo>
                  <a:lnTo>
                    <a:pt x="4" y="554"/>
                  </a:lnTo>
                  <a:lnTo>
                    <a:pt x="12" y="535"/>
                  </a:lnTo>
                  <a:lnTo>
                    <a:pt x="24" y="519"/>
                  </a:lnTo>
                  <a:lnTo>
                    <a:pt x="520" y="23"/>
                  </a:lnTo>
                  <a:lnTo>
                    <a:pt x="536" y="10"/>
                  </a:lnTo>
                  <a:lnTo>
                    <a:pt x="555" y="3"/>
                  </a:lnTo>
                  <a:lnTo>
                    <a:pt x="575"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5" name="Freeform 259"/>
            <p:cNvSpPr/>
            <p:nvPr/>
          </p:nvSpPr>
          <p:spPr bwMode="auto">
            <a:xfrm>
              <a:off x="969963" y="3713163"/>
              <a:ext cx="55563" cy="57150"/>
            </a:xfrm>
            <a:custGeom>
              <a:avLst/>
              <a:gdLst>
                <a:gd name="T0" fmla="*/ 276 w 355"/>
                <a:gd name="T1" fmla="*/ 0 h 355"/>
                <a:gd name="T2" fmla="*/ 296 w 355"/>
                <a:gd name="T3" fmla="*/ 3 h 355"/>
                <a:gd name="T4" fmla="*/ 315 w 355"/>
                <a:gd name="T5" fmla="*/ 11 h 355"/>
                <a:gd name="T6" fmla="*/ 331 w 355"/>
                <a:gd name="T7" fmla="*/ 23 h 355"/>
                <a:gd name="T8" fmla="*/ 345 w 355"/>
                <a:gd name="T9" fmla="*/ 40 h 355"/>
                <a:gd name="T10" fmla="*/ 351 w 355"/>
                <a:gd name="T11" fmla="*/ 59 h 355"/>
                <a:gd name="T12" fmla="*/ 355 w 355"/>
                <a:gd name="T13" fmla="*/ 79 h 355"/>
                <a:gd name="T14" fmla="*/ 351 w 355"/>
                <a:gd name="T15" fmla="*/ 99 h 355"/>
                <a:gd name="T16" fmla="*/ 345 w 355"/>
                <a:gd name="T17" fmla="*/ 118 h 355"/>
                <a:gd name="T18" fmla="*/ 331 w 355"/>
                <a:gd name="T19" fmla="*/ 135 h 355"/>
                <a:gd name="T20" fmla="*/ 134 w 355"/>
                <a:gd name="T21" fmla="*/ 333 h 355"/>
                <a:gd name="T22" fmla="*/ 117 w 355"/>
                <a:gd name="T23" fmla="*/ 345 h 355"/>
                <a:gd name="T24" fmla="*/ 98 w 355"/>
                <a:gd name="T25" fmla="*/ 353 h 355"/>
                <a:gd name="T26" fmla="*/ 78 w 355"/>
                <a:gd name="T27" fmla="*/ 355 h 355"/>
                <a:gd name="T28" fmla="*/ 59 w 355"/>
                <a:gd name="T29" fmla="*/ 353 h 355"/>
                <a:gd name="T30" fmla="*/ 40 w 355"/>
                <a:gd name="T31" fmla="*/ 345 h 355"/>
                <a:gd name="T32" fmla="*/ 23 w 355"/>
                <a:gd name="T33" fmla="*/ 333 h 355"/>
                <a:gd name="T34" fmla="*/ 10 w 355"/>
                <a:gd name="T35" fmla="*/ 315 h 355"/>
                <a:gd name="T36" fmla="*/ 2 w 355"/>
                <a:gd name="T37" fmla="*/ 296 h 355"/>
                <a:gd name="T38" fmla="*/ 0 w 355"/>
                <a:gd name="T39" fmla="*/ 276 h 355"/>
                <a:gd name="T40" fmla="*/ 2 w 355"/>
                <a:gd name="T41" fmla="*/ 256 h 355"/>
                <a:gd name="T42" fmla="*/ 10 w 355"/>
                <a:gd name="T43" fmla="*/ 237 h 355"/>
                <a:gd name="T44" fmla="*/ 23 w 355"/>
                <a:gd name="T45" fmla="*/ 221 h 355"/>
                <a:gd name="T46" fmla="*/ 220 w 355"/>
                <a:gd name="T47" fmla="*/ 23 h 355"/>
                <a:gd name="T48" fmla="*/ 237 w 355"/>
                <a:gd name="T49" fmla="*/ 11 h 355"/>
                <a:gd name="T50" fmla="*/ 256 w 355"/>
                <a:gd name="T51" fmla="*/ 3 h 355"/>
                <a:gd name="T52" fmla="*/ 276 w 355"/>
                <a:gd name="T5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5" h="355">
                  <a:moveTo>
                    <a:pt x="276" y="0"/>
                  </a:moveTo>
                  <a:lnTo>
                    <a:pt x="296" y="3"/>
                  </a:lnTo>
                  <a:lnTo>
                    <a:pt x="315" y="11"/>
                  </a:lnTo>
                  <a:lnTo>
                    <a:pt x="331" y="23"/>
                  </a:lnTo>
                  <a:lnTo>
                    <a:pt x="345" y="40"/>
                  </a:lnTo>
                  <a:lnTo>
                    <a:pt x="351" y="59"/>
                  </a:lnTo>
                  <a:lnTo>
                    <a:pt x="355" y="79"/>
                  </a:lnTo>
                  <a:lnTo>
                    <a:pt x="351" y="99"/>
                  </a:lnTo>
                  <a:lnTo>
                    <a:pt x="345" y="118"/>
                  </a:lnTo>
                  <a:lnTo>
                    <a:pt x="331" y="135"/>
                  </a:lnTo>
                  <a:lnTo>
                    <a:pt x="134" y="333"/>
                  </a:lnTo>
                  <a:lnTo>
                    <a:pt x="117" y="345"/>
                  </a:lnTo>
                  <a:lnTo>
                    <a:pt x="98" y="353"/>
                  </a:lnTo>
                  <a:lnTo>
                    <a:pt x="78" y="355"/>
                  </a:lnTo>
                  <a:lnTo>
                    <a:pt x="59" y="353"/>
                  </a:lnTo>
                  <a:lnTo>
                    <a:pt x="40" y="345"/>
                  </a:lnTo>
                  <a:lnTo>
                    <a:pt x="23" y="333"/>
                  </a:lnTo>
                  <a:lnTo>
                    <a:pt x="10" y="315"/>
                  </a:lnTo>
                  <a:lnTo>
                    <a:pt x="2" y="296"/>
                  </a:lnTo>
                  <a:lnTo>
                    <a:pt x="0" y="276"/>
                  </a:lnTo>
                  <a:lnTo>
                    <a:pt x="2" y="256"/>
                  </a:lnTo>
                  <a:lnTo>
                    <a:pt x="10" y="237"/>
                  </a:lnTo>
                  <a:lnTo>
                    <a:pt x="23" y="221"/>
                  </a:lnTo>
                  <a:lnTo>
                    <a:pt x="220" y="23"/>
                  </a:lnTo>
                  <a:lnTo>
                    <a:pt x="237" y="11"/>
                  </a:lnTo>
                  <a:lnTo>
                    <a:pt x="256" y="3"/>
                  </a:lnTo>
                  <a:lnTo>
                    <a:pt x="276" y="0"/>
                  </a:lnTo>
                  <a:close/>
                </a:path>
              </a:pathLst>
            </a:custGeom>
            <a:grpFill/>
            <a:ln w="0">
              <a:noFill/>
              <a:prstDash val="solid"/>
              <a:round/>
            </a:ln>
          </p:spPr>
          <p:txBody>
            <a:bodyPr vert="horz" wrap="square" lIns="91440" tIns="45720" rIns="91440" bIns="45720" numCol="1" anchor="t" anchorCtr="0" compatLnSpc="1"/>
            <a:lstStyle/>
            <a:p>
              <a:endParaRPr lang="en-US">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9" name="Rectangle 28"/>
          <p:cNvSpPr/>
          <p:nvPr/>
        </p:nvSpPr>
        <p:spPr>
          <a:xfrm>
            <a:off x="7827675" y="1633153"/>
            <a:ext cx="50800" cy="72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4" name="Inhaltsplatzhalter 4"/>
          <p:cNvSpPr txBox="1"/>
          <p:nvPr/>
        </p:nvSpPr>
        <p:spPr>
          <a:xfrm>
            <a:off x="8024979" y="1693660"/>
            <a:ext cx="2367251" cy="553998"/>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800" b="1" dirty="0">
                <a:latin typeface="FZHei-B01S" panose="02010601030101010101" pitchFamily="2" charset="-122"/>
                <a:ea typeface="FZHei-B01S" panose="02010601030101010101" pitchFamily="2" charset="-122"/>
                <a:sym typeface="FZHei-B01S" panose="02010601030101010101" pitchFamily="2" charset="-122"/>
              </a:rPr>
              <a:t>隐藏层大于一时为深度神经网络</a:t>
            </a:r>
            <a:endParaRPr lang="en-US"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88" name="Rectangle 87"/>
          <p:cNvSpPr/>
          <p:nvPr/>
        </p:nvSpPr>
        <p:spPr>
          <a:xfrm>
            <a:off x="7827675" y="3531832"/>
            <a:ext cx="50800" cy="72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0" name="Inhaltsplatzhalter 4"/>
          <p:cNvSpPr txBox="1"/>
          <p:nvPr/>
        </p:nvSpPr>
        <p:spPr>
          <a:xfrm>
            <a:off x="8024979" y="3592337"/>
            <a:ext cx="2367251" cy="553998"/>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800" b="1" dirty="0">
                <a:ea typeface="FZHei-B01S" panose="02010601030101010101" pitchFamily="2" charset="-122"/>
                <a:sym typeface="FZHei-B01S" panose="02010601030101010101" pitchFamily="2" charset="-122"/>
              </a:rPr>
              <a:t>连接强度能够由训练改变</a:t>
            </a:r>
            <a:endParaRPr lang="en-US" sz="1800" b="1" dirty="0">
              <a:ea typeface="FZHei-B01S" panose="02010601030101010101" pitchFamily="2" charset="-122"/>
              <a:sym typeface="FZHei-B01S" panose="02010601030101010101" pitchFamily="2" charset="-122"/>
            </a:endParaRPr>
          </a:p>
        </p:txBody>
      </p:sp>
      <p:sp>
        <p:nvSpPr>
          <p:cNvPr id="93" name="Rectangle 92"/>
          <p:cNvSpPr/>
          <p:nvPr/>
        </p:nvSpPr>
        <p:spPr>
          <a:xfrm>
            <a:off x="4224363" y="2597057"/>
            <a:ext cx="50800" cy="72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5" name="Inhaltsplatzhalter 4"/>
          <p:cNvSpPr txBox="1"/>
          <p:nvPr/>
        </p:nvSpPr>
        <p:spPr>
          <a:xfrm>
            <a:off x="1609809" y="2659123"/>
            <a:ext cx="2367251" cy="553998"/>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zh-CN" altLang="en-US" sz="1800" b="1" dirty="0">
                <a:ea typeface="FZHei-B01S" panose="02010601030101010101" pitchFamily="2" charset="-122"/>
                <a:sym typeface="FZHei-B01S" panose="02010601030101010101" pitchFamily="2" charset="-122"/>
              </a:rPr>
              <a:t>信息在层间的传输由连接强度决定</a:t>
            </a:r>
            <a:endParaRPr lang="en-US" sz="1800" b="1" dirty="0">
              <a:ea typeface="FZHei-B01S" panose="02010601030101010101" pitchFamily="2" charset="-122"/>
              <a:sym typeface="FZHei-B01S" panose="02010601030101010101" pitchFamily="2" charset="-122"/>
            </a:endParaRPr>
          </a:p>
        </p:txBody>
      </p:sp>
      <p:sp>
        <p:nvSpPr>
          <p:cNvPr id="97" name="Rectangle 96"/>
          <p:cNvSpPr/>
          <p:nvPr/>
        </p:nvSpPr>
        <p:spPr>
          <a:xfrm>
            <a:off x="4224363" y="4527985"/>
            <a:ext cx="50800" cy="72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9" name="Inhaltsplatzhalter 4"/>
          <p:cNvSpPr txBox="1"/>
          <p:nvPr/>
        </p:nvSpPr>
        <p:spPr>
          <a:xfrm>
            <a:off x="1290764" y="4457439"/>
            <a:ext cx="2754526" cy="830997"/>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zh-CN" altLang="en-US" sz="1800" b="1" dirty="0">
                <a:ea typeface="FZHei-B01S" panose="02010601030101010101" pitchFamily="2" charset="-122"/>
              </a:rPr>
              <a:t>隐藏层</a:t>
            </a:r>
            <a:r>
              <a:rPr lang="en-US" altLang="zh-CN" sz="1800" b="1" dirty="0">
                <a:ea typeface="FZHei-B01S" panose="02010601030101010101" pitchFamily="2" charset="-122"/>
              </a:rPr>
              <a:t>/</a:t>
            </a:r>
            <a:r>
              <a:rPr lang="zh-CN" altLang="en-US" sz="1800" b="1" dirty="0">
                <a:ea typeface="FZHei-B01S" panose="02010601030101010101" pitchFamily="2" charset="-122"/>
              </a:rPr>
              <a:t>输出层的每一个神经元都是由上一层神经元经过类似逻辑回归计算而来</a:t>
            </a:r>
            <a:endParaRPr lang="en-US" sz="1800" b="1" dirty="0">
              <a:ea typeface="FZHei-B01S" panose="02010601030101010101" pitchFamily="2" charset="-122"/>
              <a:sym typeface="FZHei-B01S" panose="02010601030101010101" pitchFamily="2" charset="-122"/>
            </a:endParaRPr>
          </a:p>
        </p:txBody>
      </p:sp>
      <p:grpSp>
        <p:nvGrpSpPr>
          <p:cNvPr id="56" name="组合 55">
            <a:extLst>
              <a:ext uri="{FF2B5EF4-FFF2-40B4-BE49-F238E27FC236}">
                <a16:creationId xmlns:a16="http://schemas.microsoft.com/office/drawing/2014/main" id="{C54481AC-12A4-4073-9217-E4DF249ED8B6}"/>
              </a:ext>
            </a:extLst>
          </p:cNvPr>
          <p:cNvGrpSpPr/>
          <p:nvPr/>
        </p:nvGrpSpPr>
        <p:grpSpPr>
          <a:xfrm>
            <a:off x="290945" y="300881"/>
            <a:ext cx="11898851" cy="748028"/>
            <a:chOff x="917458" y="481653"/>
            <a:chExt cx="11901605" cy="748201"/>
          </a:xfrm>
        </p:grpSpPr>
        <p:sp>
          <p:nvSpPr>
            <p:cNvPr id="57" name="矩形 56">
              <a:extLst>
                <a:ext uri="{FF2B5EF4-FFF2-40B4-BE49-F238E27FC236}">
                  <a16:creationId xmlns:a16="http://schemas.microsoft.com/office/drawing/2014/main" id="{7A8B5E9B-55C3-44ED-9675-04B4954B3EBD}"/>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8" name="TextBox 8">
              <a:extLst>
                <a:ext uri="{FF2B5EF4-FFF2-40B4-BE49-F238E27FC236}">
                  <a16:creationId xmlns:a16="http://schemas.microsoft.com/office/drawing/2014/main" id="{FDACE254-191D-45BD-9329-0062A68D5384}"/>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神经网络</a:t>
              </a:r>
            </a:p>
          </p:txBody>
        </p:sp>
        <p:sp>
          <p:nvSpPr>
            <p:cNvPr id="59" name="TextBox 8">
              <a:extLst>
                <a:ext uri="{FF2B5EF4-FFF2-40B4-BE49-F238E27FC236}">
                  <a16:creationId xmlns:a16="http://schemas.microsoft.com/office/drawing/2014/main" id="{A175BA8E-DEF2-4EDC-AE14-9571BCAA2370}"/>
                </a:ext>
              </a:extLst>
            </p:cNvPr>
            <p:cNvSpPr txBox="1">
              <a:spLocks noChangeArrowheads="1"/>
            </p:cNvSpPr>
            <p:nvPr/>
          </p:nvSpPr>
          <p:spPr bwMode="auto">
            <a:xfrm>
              <a:off x="1086835" y="1029753"/>
              <a:ext cx="3255323" cy="200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Artificial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EE3549AD-82E9-48F0-BBAF-631191D19904}"/>
              </a:ext>
            </a:extLst>
          </p:cNvPr>
          <p:cNvGrpSpPr/>
          <p:nvPr/>
        </p:nvGrpSpPr>
        <p:grpSpPr>
          <a:xfrm>
            <a:off x="4656667" y="488673"/>
            <a:ext cx="2878667" cy="660074"/>
            <a:chOff x="4656667" y="488673"/>
            <a:chExt cx="2878667" cy="660074"/>
          </a:xfrm>
        </p:grpSpPr>
        <p:sp>
          <p:nvSpPr>
            <p:cNvPr id="30" name="椭圆 29">
              <a:extLst>
                <a:ext uri="{FF2B5EF4-FFF2-40B4-BE49-F238E27FC236}">
                  <a16:creationId xmlns:a16="http://schemas.microsoft.com/office/drawing/2014/main" id="{8FCEB322-6F8A-4A5D-AA19-0D1F9911F2C8}"/>
                </a:ext>
              </a:extLst>
            </p:cNvPr>
            <p:cNvSpPr/>
            <p:nvPr/>
          </p:nvSpPr>
          <p:spPr>
            <a:xfrm>
              <a:off x="5630422" y="1016122"/>
              <a:ext cx="132625" cy="132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1" name="椭圆 30">
              <a:extLst>
                <a:ext uri="{FF2B5EF4-FFF2-40B4-BE49-F238E27FC236}">
                  <a16:creationId xmlns:a16="http://schemas.microsoft.com/office/drawing/2014/main" id="{3F57BBF1-B9B8-4103-9E1E-1F9CC0329DA4}"/>
                </a:ext>
              </a:extLst>
            </p:cNvPr>
            <p:cNvSpPr/>
            <p:nvPr/>
          </p:nvSpPr>
          <p:spPr>
            <a:xfrm>
              <a:off x="5876280"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2" name="椭圆 31">
              <a:extLst>
                <a:ext uri="{FF2B5EF4-FFF2-40B4-BE49-F238E27FC236}">
                  <a16:creationId xmlns:a16="http://schemas.microsoft.com/office/drawing/2014/main" id="{BB24797F-E771-44EA-94BF-80A37B4C37B4}"/>
                </a:ext>
              </a:extLst>
            </p:cNvPr>
            <p:cNvSpPr/>
            <p:nvPr/>
          </p:nvSpPr>
          <p:spPr>
            <a:xfrm>
              <a:off x="6075913"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椭圆 32">
              <a:extLst>
                <a:ext uri="{FF2B5EF4-FFF2-40B4-BE49-F238E27FC236}">
                  <a16:creationId xmlns:a16="http://schemas.microsoft.com/office/drawing/2014/main" id="{1D907DDE-CF57-4ECA-952B-13EB035B4596}"/>
                </a:ext>
              </a:extLst>
            </p:cNvPr>
            <p:cNvSpPr/>
            <p:nvPr/>
          </p:nvSpPr>
          <p:spPr>
            <a:xfrm>
              <a:off x="6275547"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4" name="椭圆 33">
              <a:extLst>
                <a:ext uri="{FF2B5EF4-FFF2-40B4-BE49-F238E27FC236}">
                  <a16:creationId xmlns:a16="http://schemas.microsoft.com/office/drawing/2014/main" id="{29A6901C-5D93-454D-B8D0-6A0687A5C41D}"/>
                </a:ext>
              </a:extLst>
            </p:cNvPr>
            <p:cNvSpPr/>
            <p:nvPr/>
          </p:nvSpPr>
          <p:spPr>
            <a:xfrm>
              <a:off x="6475179"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TextBox 132">
              <a:extLst>
                <a:ext uri="{FF2B5EF4-FFF2-40B4-BE49-F238E27FC236}">
                  <a16:creationId xmlns:a16="http://schemas.microsoft.com/office/drawing/2014/main" id="{08C7B63E-8758-4D85-89EB-9397FAC9B386}"/>
                </a:ext>
              </a:extLst>
            </p:cNvPr>
            <p:cNvSpPr txBox="1"/>
            <p:nvPr/>
          </p:nvSpPr>
          <p:spPr>
            <a:xfrm>
              <a:off x="4656667" y="488673"/>
              <a:ext cx="2878667" cy="5027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添加标题</a:t>
              </a:r>
            </a:p>
          </p:txBody>
        </p:sp>
      </p:grpSp>
      <p:grpSp>
        <p:nvGrpSpPr>
          <p:cNvPr id="36" name="组合 35">
            <a:extLst>
              <a:ext uri="{FF2B5EF4-FFF2-40B4-BE49-F238E27FC236}">
                <a16:creationId xmlns:a16="http://schemas.microsoft.com/office/drawing/2014/main" id="{5829B31A-F6A4-4B1C-BFA4-2EF301196FF7}"/>
              </a:ext>
            </a:extLst>
          </p:cNvPr>
          <p:cNvGrpSpPr/>
          <p:nvPr/>
        </p:nvGrpSpPr>
        <p:grpSpPr>
          <a:xfrm>
            <a:off x="290945" y="300881"/>
            <a:ext cx="11898851" cy="492314"/>
            <a:chOff x="917458" y="481653"/>
            <a:chExt cx="11901605" cy="492428"/>
          </a:xfrm>
        </p:grpSpPr>
        <p:sp>
          <p:nvSpPr>
            <p:cNvPr id="37" name="矩形 36">
              <a:extLst>
                <a:ext uri="{FF2B5EF4-FFF2-40B4-BE49-F238E27FC236}">
                  <a16:creationId xmlns:a16="http://schemas.microsoft.com/office/drawing/2014/main" id="{82673C44-F51C-4DF8-A2F5-2CE1EE5A95CC}"/>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8">
              <a:extLst>
                <a:ext uri="{FF2B5EF4-FFF2-40B4-BE49-F238E27FC236}">
                  <a16:creationId xmlns:a16="http://schemas.microsoft.com/office/drawing/2014/main" id="{18037E83-55DD-4990-AB33-A070EF89AD9F}"/>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循环神经网络</a:t>
              </a:r>
            </a:p>
          </p:txBody>
        </p:sp>
      </p:grpSp>
      <p:sp>
        <p:nvSpPr>
          <p:cNvPr id="43" name="TextBox 8">
            <a:extLst>
              <a:ext uri="{FF2B5EF4-FFF2-40B4-BE49-F238E27FC236}">
                <a16:creationId xmlns:a16="http://schemas.microsoft.com/office/drawing/2014/main" id="{44B67ADD-888C-48BA-923D-84F6588704AA}"/>
              </a:ext>
            </a:extLst>
          </p:cNvPr>
          <p:cNvSpPr txBox="1">
            <a:spLocks noChangeArrowheads="1"/>
          </p:cNvSpPr>
          <p:nvPr/>
        </p:nvSpPr>
        <p:spPr bwMode="auto">
          <a:xfrm>
            <a:off x="460283" y="84885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Recurrent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pic>
        <p:nvPicPr>
          <p:cNvPr id="4" name="图片 3">
            <a:extLst>
              <a:ext uri="{FF2B5EF4-FFF2-40B4-BE49-F238E27FC236}">
                <a16:creationId xmlns:a16="http://schemas.microsoft.com/office/drawing/2014/main" id="{EB24A9E4-24FD-4AA2-8460-EC5130A30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78" y="970602"/>
            <a:ext cx="10025444" cy="3551872"/>
          </a:xfrm>
          <a:prstGeom prst="rect">
            <a:avLst/>
          </a:prstGeom>
        </p:spPr>
      </p:pic>
      <p:sp>
        <p:nvSpPr>
          <p:cNvPr id="39" name="矩形 38">
            <a:extLst>
              <a:ext uri="{FF2B5EF4-FFF2-40B4-BE49-F238E27FC236}">
                <a16:creationId xmlns:a16="http://schemas.microsoft.com/office/drawing/2014/main" id="{334582FF-699A-49C1-8FCF-B2131640222A}"/>
              </a:ext>
            </a:extLst>
          </p:cNvPr>
          <p:cNvSpPr/>
          <p:nvPr/>
        </p:nvSpPr>
        <p:spPr>
          <a:xfrm>
            <a:off x="870169" y="4445131"/>
            <a:ext cx="10584287" cy="1323439"/>
          </a:xfrm>
          <a:prstGeom prst="rect">
            <a:avLst/>
          </a:prstGeom>
        </p:spPr>
        <p:txBody>
          <a:bodyPr wrap="square">
            <a:spAutoFit/>
          </a:bodyPr>
          <a:lstStyle/>
          <a:p>
            <a:r>
              <a:rPr lang="zh-CN" altLang="en-US" sz="2000" dirty="0">
                <a:solidFill>
                  <a:srgbClr val="36A7BC"/>
                </a:solidFill>
                <a:ea typeface="FZHei-B01S" panose="02010601030101010101" pitchFamily="2" charset="-122"/>
                <a:cs typeface="+mn-ea"/>
              </a:rPr>
              <a:t>        循环神经网络</a:t>
            </a:r>
            <a:r>
              <a:rPr lang="en-US" altLang="zh-CN" sz="2000" dirty="0">
                <a:solidFill>
                  <a:srgbClr val="36A7BC"/>
                </a:solidFill>
                <a:ea typeface="FZHei-B01S" panose="02010601030101010101" pitchFamily="2" charset="-122"/>
                <a:cs typeface="+mn-ea"/>
              </a:rPr>
              <a:t>(RNN)</a:t>
            </a:r>
            <a:r>
              <a:rPr lang="zh-CN" altLang="en-US" sz="2000" dirty="0">
                <a:solidFill>
                  <a:srgbClr val="36A7BC"/>
                </a:solidFill>
                <a:ea typeface="FZHei-B01S" panose="02010601030101010101" pitchFamily="2" charset="-122"/>
                <a:cs typeface="+mn-ea"/>
              </a:rPr>
              <a:t>是一种人造神经网络，它通过赋予网络图附加权重来创建循环机制，以维持内部的状态，隐层神经元的输出值都被保存到记忆单元中，下一次再计算输出时，隐层神经元会将记忆单元中的值认为是输入的一部分来考虑，能在序列预测中明确地学习并利用上下文信息。考虑了输入序列顺序，序列顺序的改变会影响输出的结果。</a:t>
            </a:r>
          </a:p>
        </p:txBody>
      </p:sp>
    </p:spTree>
    <p:extLst>
      <p:ext uri="{BB962C8B-B14F-4D97-AF65-F5344CB8AC3E}">
        <p14:creationId xmlns:p14="http://schemas.microsoft.com/office/powerpoint/2010/main" val="68995897"/>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B4F28EA-EB10-49AB-9A0D-0C56621119F0}"/>
              </a:ext>
            </a:extLst>
          </p:cNvPr>
          <p:cNvGrpSpPr/>
          <p:nvPr/>
        </p:nvGrpSpPr>
        <p:grpSpPr>
          <a:xfrm>
            <a:off x="-8467" y="887831"/>
            <a:ext cx="12149589" cy="5098200"/>
            <a:chOff x="-8467" y="887831"/>
            <a:chExt cx="12149589" cy="5098200"/>
          </a:xfrm>
        </p:grpSpPr>
        <p:cxnSp>
          <p:nvCxnSpPr>
            <p:cNvPr id="6" name="Straight Connector 5"/>
            <p:cNvCxnSpPr/>
            <p:nvPr/>
          </p:nvCxnSpPr>
          <p:spPr>
            <a:xfrm>
              <a:off x="8985325" y="3990830"/>
              <a:ext cx="2235200" cy="81280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299221" y="3990830"/>
              <a:ext cx="1727200" cy="132080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874657" y="3821850"/>
              <a:ext cx="344168" cy="344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12" name="Straight Connector 11"/>
            <p:cNvCxnSpPr/>
            <p:nvPr/>
          </p:nvCxnSpPr>
          <p:spPr>
            <a:xfrm rot="21030334">
              <a:off x="5641431" y="4727198"/>
              <a:ext cx="1686104" cy="682088"/>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21030334">
              <a:off x="7185595" y="5058507"/>
              <a:ext cx="344168" cy="344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15" name="Straight Connector 14"/>
            <p:cNvCxnSpPr/>
            <p:nvPr/>
          </p:nvCxnSpPr>
          <p:spPr>
            <a:xfrm rot="728855" flipV="1">
              <a:off x="3844681" y="4665231"/>
              <a:ext cx="1625600" cy="13208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rot="728855">
              <a:off x="5402485" y="4696503"/>
              <a:ext cx="344168" cy="344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18" name="Straight Connector 17"/>
            <p:cNvCxnSpPr/>
            <p:nvPr/>
          </p:nvCxnSpPr>
          <p:spPr>
            <a:xfrm>
              <a:off x="1941363" y="5196331"/>
              <a:ext cx="1828800" cy="6096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551360" y="5592382"/>
              <a:ext cx="344168" cy="344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23" name="Straight Connector 22"/>
            <p:cNvCxnSpPr/>
            <p:nvPr/>
          </p:nvCxnSpPr>
          <p:spPr>
            <a:xfrm flipV="1">
              <a:off x="-8467" y="5204798"/>
              <a:ext cx="1985389" cy="4355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800996" y="5033343"/>
              <a:ext cx="344168" cy="3441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5" name="Group 24"/>
            <p:cNvGrpSpPr/>
            <p:nvPr/>
          </p:nvGrpSpPr>
          <p:grpSpPr>
            <a:xfrm>
              <a:off x="1577981" y="2084996"/>
              <a:ext cx="812800" cy="2988049"/>
              <a:chOff x="1358144" y="1854713"/>
              <a:chExt cx="609600" cy="2241037"/>
            </a:xfrm>
          </p:grpSpPr>
          <p:sp>
            <p:nvSpPr>
              <p:cNvPr id="26" name="Isosceles Triangle 25"/>
              <p:cNvSpPr/>
              <p:nvPr/>
            </p:nvSpPr>
            <p:spPr>
              <a:xfrm flipV="1">
                <a:off x="1624844" y="2541270"/>
                <a:ext cx="76200" cy="15544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7" name="Teardrop 26"/>
              <p:cNvSpPr/>
              <p:nvPr/>
            </p:nvSpPr>
            <p:spPr>
              <a:xfrm rot="8077900">
                <a:off x="1358144" y="1854713"/>
                <a:ext cx="609600" cy="6096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8" name="Group 27"/>
            <p:cNvGrpSpPr/>
            <p:nvPr/>
          </p:nvGrpSpPr>
          <p:grpSpPr>
            <a:xfrm>
              <a:off x="3306189" y="3199928"/>
              <a:ext cx="812800" cy="2429249"/>
              <a:chOff x="1358144" y="1854713"/>
              <a:chExt cx="609600" cy="1821937"/>
            </a:xfrm>
            <a:solidFill>
              <a:schemeClr val="accent2"/>
            </a:solidFill>
          </p:grpSpPr>
          <p:sp>
            <p:nvSpPr>
              <p:cNvPr id="29" name="Isosceles Triangle 28"/>
              <p:cNvSpPr/>
              <p:nvPr/>
            </p:nvSpPr>
            <p:spPr>
              <a:xfrm flipV="1">
                <a:off x="1624844" y="2541270"/>
                <a:ext cx="76200" cy="113538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Teardrop 29"/>
              <p:cNvSpPr/>
              <p:nvPr/>
            </p:nvSpPr>
            <p:spPr>
              <a:xfrm rot="8077900">
                <a:off x="1358144" y="1854713"/>
                <a:ext cx="609600" cy="6096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1" name="Group 30"/>
            <p:cNvGrpSpPr/>
            <p:nvPr/>
          </p:nvGrpSpPr>
          <p:grpSpPr>
            <a:xfrm>
              <a:off x="5164623" y="2304371"/>
              <a:ext cx="812800" cy="2524704"/>
              <a:chOff x="1358144" y="1854713"/>
              <a:chExt cx="609600" cy="1893528"/>
            </a:xfrm>
            <a:solidFill>
              <a:schemeClr val="accent3"/>
            </a:solidFill>
          </p:grpSpPr>
          <p:sp>
            <p:nvSpPr>
              <p:cNvPr id="32" name="Isosceles Triangle 31"/>
              <p:cNvSpPr/>
              <p:nvPr/>
            </p:nvSpPr>
            <p:spPr>
              <a:xfrm flipV="1">
                <a:off x="1624844" y="2541270"/>
                <a:ext cx="76200" cy="12069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Teardrop 32"/>
              <p:cNvSpPr/>
              <p:nvPr/>
            </p:nvSpPr>
            <p:spPr>
              <a:xfrm rot="8077900">
                <a:off x="1358144" y="1854713"/>
                <a:ext cx="609600" cy="6096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7" name="Group 36"/>
            <p:cNvGrpSpPr/>
            <p:nvPr/>
          </p:nvGrpSpPr>
          <p:grpSpPr>
            <a:xfrm>
              <a:off x="8640189" y="2063143"/>
              <a:ext cx="812800" cy="1771099"/>
              <a:chOff x="1358144" y="1854713"/>
              <a:chExt cx="609600" cy="1328324"/>
            </a:xfrm>
            <a:solidFill>
              <a:schemeClr val="accent5"/>
            </a:solidFill>
          </p:grpSpPr>
          <p:sp>
            <p:nvSpPr>
              <p:cNvPr id="38" name="Isosceles Triangle 37"/>
              <p:cNvSpPr/>
              <p:nvPr/>
            </p:nvSpPr>
            <p:spPr>
              <a:xfrm flipV="1">
                <a:off x="1624844" y="2541270"/>
                <a:ext cx="76200" cy="64176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ardrop 38"/>
              <p:cNvSpPr/>
              <p:nvPr/>
            </p:nvSpPr>
            <p:spPr>
              <a:xfrm rot="8077900">
                <a:off x="1358144" y="1854713"/>
                <a:ext cx="609600" cy="6096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42" name="TextBox 41"/>
            <p:cNvSpPr txBox="1"/>
            <p:nvPr/>
          </p:nvSpPr>
          <p:spPr>
            <a:xfrm>
              <a:off x="228600" y="3062893"/>
              <a:ext cx="1625600" cy="2109360"/>
            </a:xfrm>
            <a:prstGeom prst="rect">
              <a:avLst/>
            </a:prstGeom>
            <a:noFill/>
          </p:spPr>
          <p:txBody>
            <a:bodyPr wrap="square" lIns="0" tIns="0" rIns="0" bIns="0" rtlCol="0" anchor="t">
              <a:spAutoFit/>
            </a:bodyPr>
            <a:lstStyle/>
            <a:p>
              <a:pPr algn="ctr" defTabSz="1219140">
                <a:spcBef>
                  <a:spcPct val="20000"/>
                </a:spcBef>
                <a:defRPr/>
              </a:pPr>
              <a:r>
                <a:rPr lang="en-US" altLang="zh-CN" sz="1467" b="1" dirty="0">
                  <a:solidFill>
                    <a:srgbClr val="36A7BC"/>
                  </a:solidFill>
                  <a:ea typeface="FZHei-B01S" panose="02010601030101010101" pitchFamily="2" charset="-122"/>
                </a:rPr>
                <a:t>Hopfield Network</a:t>
              </a:r>
              <a:endParaRPr lang="en-US" sz="1467" b="1" dirty="0">
                <a:solidFill>
                  <a:srgbClr val="36A7BC"/>
                </a:solidFill>
                <a:ea typeface="FZHei-B01S" panose="02010601030101010101" pitchFamily="2" charset="-122"/>
                <a:sym typeface="FZHei-B01S" panose="02010601030101010101" pitchFamily="2" charset="-122"/>
              </a:endParaRPr>
            </a:p>
            <a:p>
              <a:pPr algn="ctr" defTabSz="1219140">
                <a:spcBef>
                  <a:spcPct val="20000"/>
                </a:spcBef>
                <a:defRPr/>
              </a:pPr>
              <a:r>
                <a:rPr lang="zh-CN" altLang="en-US" sz="1200"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只有一个隐藏层，</a:t>
              </a:r>
              <a:r>
                <a:rPr lang="zh-CN" altLang="en-US" sz="1200" dirty="0">
                  <a:solidFill>
                    <a:srgbClr val="36A7BC"/>
                  </a:solidFill>
                  <a:ea typeface="FZHei-B01S" panose="02010601030101010101" pitchFamily="2" charset="-122"/>
                </a:rPr>
                <a:t>输入输出的结果也是不同模式之间的转换，而不是常见的分类任务。</a:t>
              </a:r>
              <a:r>
                <a:rPr lang="en-US" altLang="zh-CN" sz="1200" dirty="0">
                  <a:solidFill>
                    <a:srgbClr val="36A7BC"/>
                  </a:solidFill>
                  <a:ea typeface="FZHei-B01S" panose="02010601030101010101" pitchFamily="2" charset="-122"/>
                </a:rPr>
                <a:t>Hopfield Network </a:t>
              </a:r>
              <a:r>
                <a:rPr lang="zh-CN" altLang="en-US" sz="1200" dirty="0">
                  <a:solidFill>
                    <a:srgbClr val="36A7BC"/>
                  </a:solidFill>
                  <a:ea typeface="FZHei-B01S" panose="02010601030101010101" pitchFamily="2" charset="-122"/>
                </a:rPr>
                <a:t>的优化方式按照</a:t>
              </a:r>
              <a:r>
                <a:rPr lang="en-US" altLang="zh-CN" sz="1200" dirty="0">
                  <a:solidFill>
                    <a:srgbClr val="36A7BC"/>
                  </a:solidFill>
                  <a:ea typeface="FZHei-B01S" panose="02010601030101010101" pitchFamily="2" charset="-122"/>
                </a:rPr>
                <a:t>Hebb‘s Rule(</a:t>
              </a:r>
              <a:r>
                <a:rPr lang="zh-CN" altLang="en-US" sz="1200" dirty="0">
                  <a:solidFill>
                    <a:srgbClr val="36A7BC"/>
                  </a:solidFill>
                  <a:ea typeface="FZHei-B01S" panose="02010601030101010101" pitchFamily="2" charset="-122"/>
                </a:rPr>
                <a:t>赫布定律</a:t>
              </a:r>
              <a:r>
                <a:rPr lang="en-US" altLang="zh-CN" sz="1200" dirty="0">
                  <a:solidFill>
                    <a:srgbClr val="36A7BC"/>
                  </a:solidFill>
                  <a:ea typeface="FZHei-B01S" panose="02010601030101010101" pitchFamily="2" charset="-122"/>
                </a:rPr>
                <a:t>)</a:t>
              </a:r>
              <a:r>
                <a:rPr lang="zh-CN" altLang="en-US" sz="1200" dirty="0">
                  <a:solidFill>
                    <a:srgbClr val="36A7BC"/>
                  </a:solidFill>
                  <a:ea typeface="FZHei-B01S" panose="02010601030101010101" pitchFamily="2" charset="-122"/>
                </a:rPr>
                <a:t>开展，其运行方式与生物体神经元之间突触改变方式类似。</a:t>
              </a:r>
              <a:endParaRPr lang="en-US" sz="1200" dirty="0">
                <a:solidFill>
                  <a:srgbClr val="36A7BC"/>
                </a:solidFill>
                <a:ea typeface="FZHei-B01S" panose="02010601030101010101" pitchFamily="2" charset="-122"/>
                <a:sym typeface="FZHei-B01S" panose="02010601030101010101" pitchFamily="2" charset="-122"/>
              </a:endParaRPr>
            </a:p>
          </p:txBody>
        </p:sp>
        <p:sp>
          <p:nvSpPr>
            <p:cNvPr id="55" name="Freeform 103"/>
            <p:cNvSpPr>
              <a:spLocks noEditPoints="1"/>
            </p:cNvSpPr>
            <p:nvPr/>
          </p:nvSpPr>
          <p:spPr bwMode="auto">
            <a:xfrm>
              <a:off x="1782189" y="2228244"/>
              <a:ext cx="406400" cy="59843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Freeform 101"/>
            <p:cNvSpPr>
              <a:spLocks noChangeAspect="1" noEditPoints="1"/>
            </p:cNvSpPr>
            <p:nvPr/>
          </p:nvSpPr>
          <p:spPr bwMode="auto">
            <a:xfrm>
              <a:off x="3424724" y="3427842"/>
              <a:ext cx="570361" cy="377952"/>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Freeform 15"/>
            <p:cNvSpPr>
              <a:spLocks noChangeAspect="1" noEditPoints="1"/>
            </p:cNvSpPr>
            <p:nvPr/>
          </p:nvSpPr>
          <p:spPr bwMode="auto">
            <a:xfrm>
              <a:off x="5338191" y="2525648"/>
              <a:ext cx="478792" cy="359095"/>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9" name="Freeform 86"/>
            <p:cNvSpPr>
              <a:spLocks noEditPoints="1"/>
            </p:cNvSpPr>
            <p:nvPr/>
          </p:nvSpPr>
          <p:spPr bwMode="auto">
            <a:xfrm>
              <a:off x="8894189" y="2215545"/>
              <a:ext cx="304800" cy="512836"/>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7" name="TextBox 86"/>
            <p:cNvSpPr txBox="1"/>
            <p:nvPr/>
          </p:nvSpPr>
          <p:spPr>
            <a:xfrm>
              <a:off x="2903024" y="1928610"/>
              <a:ext cx="1625600" cy="816698"/>
            </a:xfrm>
            <a:prstGeom prst="rect">
              <a:avLst/>
            </a:prstGeom>
            <a:noFill/>
          </p:spPr>
          <p:txBody>
            <a:bodyPr wrap="square" lIns="0" tIns="0" rIns="0" bIns="0" rtlCol="0" anchor="t">
              <a:spAutoFit/>
            </a:bodyPr>
            <a:lstStyle/>
            <a:p>
              <a:pPr algn="ctr" defTabSz="1219140">
                <a:spcBef>
                  <a:spcPct val="20000"/>
                </a:spcBef>
                <a:defRPr/>
              </a:pPr>
              <a:r>
                <a:rPr lang="en-US" altLang="zh-CN" sz="1467" b="1" dirty="0">
                  <a:solidFill>
                    <a:srgbClr val="36A7BC"/>
                  </a:solidFill>
                  <a:ea typeface="FZHei-B01S" panose="02010601030101010101" pitchFamily="2" charset="-122"/>
                </a:rPr>
                <a:t>Jordan network</a:t>
              </a:r>
              <a:endParaRPr lang="en-US" sz="1467"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a:p>
              <a:pPr algn="ctr" defTabSz="1219140">
                <a:spcBef>
                  <a:spcPct val="20000"/>
                </a:spcBef>
                <a:defRPr/>
              </a:pPr>
              <a:r>
                <a:rPr lang="zh-CN" altLang="en-US" sz="1200" dirty="0">
                  <a:solidFill>
                    <a:srgbClr val="36A7BC"/>
                  </a:solidFill>
                  <a:ea typeface="FZHei-B01S" panose="02010601030101010101" pitchFamily="2" charset="-122"/>
                </a:rPr>
                <a:t>基于动力系统的</a:t>
              </a:r>
              <a:r>
                <a:rPr lang="en-US" altLang="zh-CN" sz="1200" dirty="0">
                  <a:solidFill>
                    <a:srgbClr val="36A7BC"/>
                  </a:solidFill>
                  <a:ea typeface="FZHei-B01S" panose="02010601030101010101" pitchFamily="2" charset="-122"/>
                </a:rPr>
                <a:t>Jordan network</a:t>
              </a:r>
              <a:r>
                <a:rPr lang="zh-CN" altLang="en-US" sz="1200" dirty="0">
                  <a:solidFill>
                    <a:srgbClr val="36A7BC"/>
                  </a:solidFill>
                  <a:ea typeface="FZHei-B01S" panose="02010601030101010101" pitchFamily="2" charset="-122"/>
                </a:rPr>
                <a:t>使网络具有了带时序的记忆力。</a:t>
              </a:r>
              <a:endParaRPr lang="en-US" sz="1200" dirty="0">
                <a:solidFill>
                  <a:srgbClr val="36A7BC"/>
                </a:solidFill>
                <a:ea typeface="FZHei-B01S" panose="02010601030101010101" pitchFamily="2" charset="-122"/>
                <a:sym typeface="FZHei-B01S" panose="02010601030101010101" pitchFamily="2" charset="-122"/>
              </a:endParaRPr>
            </a:p>
          </p:txBody>
        </p:sp>
        <p:sp>
          <p:nvSpPr>
            <p:cNvPr id="88" name="TextBox 87"/>
            <p:cNvSpPr txBox="1"/>
            <p:nvPr/>
          </p:nvSpPr>
          <p:spPr>
            <a:xfrm>
              <a:off x="4778251" y="1085171"/>
              <a:ext cx="1625600" cy="1186030"/>
            </a:xfrm>
            <a:prstGeom prst="rect">
              <a:avLst/>
            </a:prstGeom>
            <a:noFill/>
          </p:spPr>
          <p:txBody>
            <a:bodyPr wrap="square" lIns="0" tIns="0" rIns="0" bIns="0" rtlCol="0" anchor="t">
              <a:spAutoFit/>
            </a:bodyPr>
            <a:lstStyle/>
            <a:p>
              <a:pPr algn="ctr" defTabSz="1219140">
                <a:spcBef>
                  <a:spcPct val="20000"/>
                </a:spcBef>
                <a:defRPr/>
              </a:pPr>
              <a:r>
                <a:rPr lang="en-US" altLang="zh-CN" sz="1467" b="1" dirty="0">
                  <a:solidFill>
                    <a:srgbClr val="36A7BC"/>
                  </a:solidFill>
                  <a:ea typeface="FZHei-B01S" panose="02010601030101010101" pitchFamily="2" charset="-122"/>
                </a:rPr>
                <a:t>BPTT</a:t>
              </a:r>
              <a:r>
                <a:rPr lang="zh-CN" altLang="en-US" sz="1467" b="1" dirty="0">
                  <a:solidFill>
                    <a:srgbClr val="36A7BC"/>
                  </a:solidFill>
                  <a:ea typeface="FZHei-B01S" panose="02010601030101010101" pitchFamily="2" charset="-122"/>
                </a:rPr>
                <a:t>算法</a:t>
              </a:r>
              <a:endParaRPr lang="en-US" altLang="zh-CN" sz="1467" b="1" dirty="0">
                <a:solidFill>
                  <a:srgbClr val="36A7BC"/>
                </a:solidFill>
                <a:ea typeface="FZHei-B01S" panose="02010601030101010101" pitchFamily="2" charset="-122"/>
              </a:endParaRPr>
            </a:p>
            <a:p>
              <a:pPr algn="ctr" defTabSz="1219140">
                <a:spcBef>
                  <a:spcPct val="20000"/>
                </a:spcBef>
                <a:defRPr/>
              </a:pPr>
              <a:r>
                <a:rPr lang="zh-CN" altLang="en-US" sz="1200" dirty="0">
                  <a:solidFill>
                    <a:srgbClr val="36A7BC"/>
                  </a:solidFill>
                  <a:ea typeface="FZHei-B01S" panose="02010601030101010101" pitchFamily="2" charset="-122"/>
                </a:rPr>
                <a:t>为解决多层</a:t>
              </a:r>
              <a:r>
                <a:rPr lang="en-US" altLang="zh-CN" sz="1200" dirty="0">
                  <a:solidFill>
                    <a:srgbClr val="36A7BC"/>
                  </a:solidFill>
                  <a:ea typeface="FZHei-B01S" panose="02010601030101010101" pitchFamily="2" charset="-122"/>
                </a:rPr>
                <a:t>RNN</a:t>
              </a:r>
              <a:r>
                <a:rPr lang="zh-CN" altLang="en-US" sz="1200" dirty="0">
                  <a:solidFill>
                    <a:srgbClr val="36A7BC"/>
                  </a:solidFill>
                  <a:ea typeface="FZHei-B01S" panose="02010601030101010101" pitchFamily="2" charset="-122"/>
                </a:rPr>
                <a:t>的训练问题，通过在时间层面展开，将</a:t>
              </a:r>
              <a:r>
                <a:rPr lang="en-US" altLang="zh-CN" sz="1200" dirty="0">
                  <a:solidFill>
                    <a:srgbClr val="36A7BC"/>
                  </a:solidFill>
                  <a:ea typeface="FZHei-B01S" panose="02010601030101010101" pitchFamily="2" charset="-122"/>
                </a:rPr>
                <a:t>RNN</a:t>
              </a:r>
              <a:r>
                <a:rPr lang="zh-CN" altLang="en-US" sz="1200" dirty="0">
                  <a:solidFill>
                    <a:srgbClr val="36A7BC"/>
                  </a:solidFill>
                  <a:ea typeface="FZHei-B01S" panose="02010601030101010101" pitchFamily="2" charset="-122"/>
                </a:rPr>
                <a:t>转换为前馈神经网络，在使用梯度下降训练。</a:t>
              </a:r>
              <a:endParaRPr lang="en-US" sz="12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89" name="Group 88"/>
            <p:cNvGrpSpPr/>
            <p:nvPr/>
          </p:nvGrpSpPr>
          <p:grpSpPr>
            <a:xfrm>
              <a:off x="6965843" y="2695478"/>
              <a:ext cx="812800" cy="2429249"/>
              <a:chOff x="1358144" y="1854713"/>
              <a:chExt cx="609600" cy="1821937"/>
            </a:xfrm>
            <a:solidFill>
              <a:schemeClr val="accent4"/>
            </a:solidFill>
          </p:grpSpPr>
          <p:sp>
            <p:nvSpPr>
              <p:cNvPr id="90" name="Isosceles Triangle 89"/>
              <p:cNvSpPr/>
              <p:nvPr/>
            </p:nvSpPr>
            <p:spPr>
              <a:xfrm flipV="1">
                <a:off x="1624844" y="2541270"/>
                <a:ext cx="76200" cy="113538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1" name="Teardrop 90"/>
              <p:cNvSpPr/>
              <p:nvPr/>
            </p:nvSpPr>
            <p:spPr>
              <a:xfrm rot="8077900">
                <a:off x="1358144" y="1854713"/>
                <a:ext cx="609600" cy="6096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58" name="Freeform 157"/>
            <p:cNvSpPr>
              <a:spLocks noEditPoints="1"/>
            </p:cNvSpPr>
            <p:nvPr/>
          </p:nvSpPr>
          <p:spPr bwMode="auto">
            <a:xfrm>
              <a:off x="7171223" y="2880414"/>
              <a:ext cx="406400" cy="450061"/>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2" name="TextBox 91"/>
            <p:cNvSpPr txBox="1"/>
            <p:nvPr/>
          </p:nvSpPr>
          <p:spPr>
            <a:xfrm>
              <a:off x="6581716" y="887831"/>
              <a:ext cx="1625600" cy="1740028"/>
            </a:xfrm>
            <a:prstGeom prst="rect">
              <a:avLst/>
            </a:prstGeom>
            <a:noFill/>
          </p:spPr>
          <p:txBody>
            <a:bodyPr wrap="square" lIns="0" tIns="0" rIns="0" bIns="0" rtlCol="0" anchor="t">
              <a:spAutoFit/>
            </a:bodyPr>
            <a:lstStyle/>
            <a:p>
              <a:pPr algn="ctr" defTabSz="1219140">
                <a:spcBef>
                  <a:spcPct val="20000"/>
                </a:spcBef>
                <a:defRPr/>
              </a:pPr>
              <a:r>
                <a:rPr lang="en-US" altLang="zh-CN" sz="1467" b="1" dirty="0">
                  <a:solidFill>
                    <a:srgbClr val="36A7BC"/>
                  </a:solidFill>
                  <a:ea typeface="FZHei-B01S" panose="02010601030101010101" pitchFamily="2" charset="-122"/>
                </a:rPr>
                <a:t>LSTM</a:t>
              </a:r>
            </a:p>
            <a:p>
              <a:pPr algn="ctr" defTabSz="1219140">
                <a:spcBef>
                  <a:spcPct val="20000"/>
                </a:spcBef>
                <a:defRPr/>
              </a:pPr>
              <a:r>
                <a:rPr lang="zh-CN" altLang="en-US" sz="1200" dirty="0">
                  <a:solidFill>
                    <a:srgbClr val="36A7BC"/>
                  </a:solidFill>
                  <a:ea typeface="FZHei-B01S" panose="02010601030101010101" pitchFamily="2" charset="-122"/>
                </a:rPr>
                <a:t>解决了网络时间维度展开后层数过多难以训练的问题，在</a:t>
              </a:r>
              <a:r>
                <a:rPr lang="en-US" altLang="zh-CN" sz="1200" dirty="0">
                  <a:solidFill>
                    <a:srgbClr val="36A7BC"/>
                  </a:solidFill>
                  <a:ea typeface="FZHei-B01S" panose="02010601030101010101" pitchFamily="2" charset="-122"/>
                </a:rPr>
                <a:t>RNN</a:t>
              </a:r>
              <a:r>
                <a:rPr lang="zh-CN" altLang="en-US" sz="1200" dirty="0">
                  <a:solidFill>
                    <a:srgbClr val="36A7BC"/>
                  </a:solidFill>
                  <a:ea typeface="FZHei-B01S" panose="02010601030101010101" pitchFamily="2" charset="-122"/>
                </a:rPr>
                <a:t>的层状结构中加入了遗忘单元，为神经网络引入了遗忘的能力，简化了时间维度上展开后难以训练的问题。</a:t>
              </a:r>
              <a:endParaRPr lang="en-US" sz="1200" dirty="0">
                <a:solidFill>
                  <a:srgbClr val="36A7BC"/>
                </a:solidFill>
                <a:ea typeface="FZHei-B01S" panose="02010601030101010101" pitchFamily="2" charset="-122"/>
                <a:sym typeface="FZHei-B01S" panose="02010601030101010101" pitchFamily="2" charset="-122"/>
              </a:endParaRPr>
            </a:p>
          </p:txBody>
        </p:sp>
        <p:sp>
          <p:nvSpPr>
            <p:cNvPr id="93" name="TextBox 92"/>
            <p:cNvSpPr txBox="1"/>
            <p:nvPr/>
          </p:nvSpPr>
          <p:spPr>
            <a:xfrm>
              <a:off x="8334917" y="993055"/>
              <a:ext cx="1625600" cy="816698"/>
            </a:xfrm>
            <a:prstGeom prst="rect">
              <a:avLst/>
            </a:prstGeom>
            <a:noFill/>
          </p:spPr>
          <p:txBody>
            <a:bodyPr wrap="square" lIns="0" tIns="0" rIns="0" bIns="0" rtlCol="0" anchor="t">
              <a:spAutoFit/>
            </a:bodyPr>
            <a:lstStyle/>
            <a:p>
              <a:pPr algn="ctr" defTabSz="1219140">
                <a:spcBef>
                  <a:spcPct val="20000"/>
                </a:spcBef>
                <a:defRPr/>
              </a:pPr>
              <a:r>
                <a:rPr lang="zh-CN" altLang="en-US" sz="1467" b="1" dirty="0">
                  <a:solidFill>
                    <a:srgbClr val="36A7BC"/>
                  </a:solidFill>
                  <a:ea typeface="FZHei-B01S" panose="02010601030101010101" pitchFamily="2" charset="-122"/>
                </a:rPr>
                <a:t>双向的</a:t>
              </a:r>
              <a:r>
                <a:rPr lang="en-US" altLang="zh-CN" sz="1467" b="1" dirty="0">
                  <a:solidFill>
                    <a:srgbClr val="36A7BC"/>
                  </a:solidFill>
                  <a:ea typeface="FZHei-B01S" panose="02010601030101010101" pitchFamily="2" charset="-122"/>
                </a:rPr>
                <a:t>RNN</a:t>
              </a:r>
            </a:p>
            <a:p>
              <a:pPr algn="ctr" defTabSz="1219140">
                <a:spcBef>
                  <a:spcPct val="20000"/>
                </a:spcBef>
                <a:defRPr/>
              </a:pPr>
              <a:r>
                <a:rPr lang="zh-CN" altLang="en-US" sz="1200" dirty="0">
                  <a:solidFill>
                    <a:srgbClr val="36A7BC"/>
                  </a:solidFill>
                  <a:ea typeface="FZHei-B01S" panose="02010601030101010101" pitchFamily="2" charset="-122"/>
                </a:rPr>
                <a:t>从两个方向开始训练，为注意力机制的引入铺平了台阶。</a:t>
              </a:r>
              <a:endParaRPr lang="en-US" sz="1200" dirty="0">
                <a:solidFill>
                  <a:srgbClr val="36A7BC"/>
                </a:solidFill>
                <a:ea typeface="FZHei-B01S" panose="02010601030101010101" pitchFamily="2" charset="-122"/>
                <a:sym typeface="FZHei-B01S" panose="02010601030101010101" pitchFamily="2" charset="-122"/>
              </a:endParaRPr>
            </a:p>
          </p:txBody>
        </p:sp>
        <p:sp>
          <p:nvSpPr>
            <p:cNvPr id="101" name="Oval 100"/>
            <p:cNvSpPr/>
            <p:nvPr/>
          </p:nvSpPr>
          <p:spPr>
            <a:xfrm>
              <a:off x="11007593" y="4589217"/>
              <a:ext cx="346352" cy="3463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102" name="Group 101"/>
            <p:cNvGrpSpPr/>
            <p:nvPr/>
          </p:nvGrpSpPr>
          <p:grpSpPr>
            <a:xfrm>
              <a:off x="10790215" y="2427021"/>
              <a:ext cx="812800" cy="2257932"/>
              <a:chOff x="1358144" y="1854713"/>
              <a:chExt cx="609600" cy="1693449"/>
            </a:xfrm>
            <a:solidFill>
              <a:schemeClr val="accent6"/>
            </a:solidFill>
          </p:grpSpPr>
          <p:sp>
            <p:nvSpPr>
              <p:cNvPr id="103" name="Isosceles Triangle 102"/>
              <p:cNvSpPr/>
              <p:nvPr/>
            </p:nvSpPr>
            <p:spPr>
              <a:xfrm flipV="1">
                <a:off x="1624844" y="2541270"/>
                <a:ext cx="76200" cy="10068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4" name="Teardrop 103"/>
              <p:cNvSpPr/>
              <p:nvPr/>
            </p:nvSpPr>
            <p:spPr>
              <a:xfrm rot="8077900">
                <a:off x="1358144" y="1854713"/>
                <a:ext cx="609600" cy="6096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99" name="Freeform 245"/>
            <p:cNvSpPr>
              <a:spLocks/>
            </p:cNvSpPr>
            <p:nvPr/>
          </p:nvSpPr>
          <p:spPr bwMode="auto">
            <a:xfrm>
              <a:off x="10911615" y="2622954"/>
              <a:ext cx="509040" cy="509037"/>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5" name="TextBox 104"/>
            <p:cNvSpPr txBox="1"/>
            <p:nvPr/>
          </p:nvSpPr>
          <p:spPr>
            <a:xfrm>
              <a:off x="10088119" y="1044297"/>
              <a:ext cx="2053003" cy="1292662"/>
            </a:xfrm>
            <a:prstGeom prst="rect">
              <a:avLst/>
            </a:prstGeom>
            <a:noFill/>
          </p:spPr>
          <p:txBody>
            <a:bodyPr wrap="square" lIns="0" tIns="0" rIns="0" bIns="0" rtlCol="0" anchor="t">
              <a:spAutoFit/>
            </a:bodyPr>
            <a:lstStyle/>
            <a:p>
              <a:pPr algn="ctr" defTabSz="1219140">
                <a:spcBef>
                  <a:spcPct val="20000"/>
                </a:spcBef>
                <a:defRPr/>
              </a:pPr>
              <a:r>
                <a:rPr lang="zh-CN" altLang="en-US" sz="1200" dirty="0">
                  <a:solidFill>
                    <a:srgbClr val="36A7BC"/>
                  </a:solidFill>
                  <a:ea typeface="FZHei-B01S" panose="02010601030101010101" pitchFamily="2" charset="-122"/>
                </a:rPr>
                <a:t>神经图灵机通过加入显式的</a:t>
              </a:r>
              <a:r>
                <a:rPr lang="en-US" altLang="zh-CN" sz="1200" dirty="0">
                  <a:solidFill>
                    <a:srgbClr val="36A7BC"/>
                  </a:solidFill>
                  <a:ea typeface="FZHei-B01S" panose="02010601030101010101" pitchFamily="2" charset="-122"/>
                </a:rPr>
                <a:t>memory</a:t>
              </a:r>
              <a:r>
                <a:rPr lang="zh-CN" altLang="en-US" sz="1200" dirty="0">
                  <a:solidFill>
                    <a:srgbClr val="36A7BC"/>
                  </a:solidFill>
                  <a:ea typeface="FZHei-B01S" panose="02010601030101010101" pitchFamily="2" charset="-122"/>
                </a:rPr>
                <a:t>，实现了</a:t>
              </a:r>
              <a:r>
                <a:rPr lang="en-US" altLang="zh-CN" sz="1200" dirty="0">
                  <a:solidFill>
                    <a:srgbClr val="36A7BC"/>
                  </a:solidFill>
                  <a:ea typeface="FZHei-B01S" panose="02010601030101010101" pitchFamily="2" charset="-122"/>
                </a:rPr>
                <a:t>RNN</a:t>
              </a:r>
              <a:r>
                <a:rPr lang="zh-CN" altLang="en-US" sz="1200" dirty="0">
                  <a:solidFill>
                    <a:srgbClr val="36A7BC"/>
                  </a:solidFill>
                  <a:ea typeface="FZHei-B01S" panose="02010601030101010101" pitchFamily="2" charset="-122"/>
                </a:rPr>
                <a:t>的图灵完备性，在</a:t>
              </a:r>
              <a:r>
                <a:rPr lang="en-US" altLang="zh-CN" sz="1200" dirty="0">
                  <a:solidFill>
                    <a:srgbClr val="36A7BC"/>
                  </a:solidFill>
                  <a:ea typeface="FZHei-B01S" panose="02010601030101010101" pitchFamily="2" charset="-122"/>
                </a:rPr>
                <a:t>RNN</a:t>
              </a:r>
              <a:r>
                <a:rPr lang="zh-CN" altLang="en-US" sz="1200" dirty="0">
                  <a:solidFill>
                    <a:srgbClr val="36A7BC"/>
                  </a:solidFill>
                  <a:ea typeface="FZHei-B01S" panose="02010601030101010101" pitchFamily="2" charset="-122"/>
                </a:rPr>
                <a:t>通过对不同时序节点的输入加入权值，让网络对接受到的信息有所侧重点。而</a:t>
              </a:r>
              <a:r>
                <a:rPr lang="en-US" altLang="zh-CN" sz="1200" dirty="0">
                  <a:solidFill>
                    <a:srgbClr val="36A7BC"/>
                  </a:solidFill>
                  <a:ea typeface="FZHei-B01S" panose="02010601030101010101" pitchFamily="2" charset="-122"/>
                </a:rPr>
                <a:t>GRU</a:t>
              </a:r>
              <a:r>
                <a:rPr lang="zh-CN" altLang="en-US" sz="1200" dirty="0">
                  <a:solidFill>
                    <a:srgbClr val="36A7BC"/>
                  </a:solidFill>
                  <a:ea typeface="FZHei-B01S" panose="02010601030101010101" pitchFamily="2" charset="-122"/>
                </a:rPr>
                <a:t>作为对</a:t>
              </a:r>
              <a:r>
                <a:rPr lang="en-US" altLang="zh-CN" sz="1200" dirty="0">
                  <a:solidFill>
                    <a:srgbClr val="36A7BC"/>
                  </a:solidFill>
                  <a:ea typeface="FZHei-B01S" panose="02010601030101010101" pitchFamily="2" charset="-122"/>
                </a:rPr>
                <a:t>LSTM</a:t>
              </a:r>
              <a:r>
                <a:rPr lang="zh-CN" altLang="en-US" sz="1200" dirty="0">
                  <a:solidFill>
                    <a:srgbClr val="36A7BC"/>
                  </a:solidFill>
                  <a:ea typeface="FZHei-B01S" panose="02010601030101010101" pitchFamily="2" charset="-122"/>
                </a:rPr>
                <a:t>的简化，保证了</a:t>
              </a:r>
              <a:r>
                <a:rPr lang="en-US" altLang="zh-CN" sz="1200" dirty="0">
                  <a:solidFill>
                    <a:srgbClr val="36A7BC"/>
                  </a:solidFill>
                  <a:ea typeface="FZHei-B01S" panose="02010601030101010101" pitchFamily="2" charset="-122"/>
                </a:rPr>
                <a:t>LSTM</a:t>
              </a:r>
              <a:r>
                <a:rPr lang="zh-CN" altLang="en-US" sz="1200" dirty="0">
                  <a:solidFill>
                    <a:srgbClr val="36A7BC"/>
                  </a:solidFill>
                  <a:ea typeface="FZHei-B01S" panose="02010601030101010101" pitchFamily="2" charset="-122"/>
                </a:rPr>
                <a:t>的性质。</a:t>
              </a:r>
              <a:endParaRPr lang="en-US" sz="1200" dirty="0">
                <a:solidFill>
                  <a:srgbClr val="36A7BC"/>
                </a:solidFill>
                <a:ea typeface="FZHei-B01S" panose="02010601030101010101" pitchFamily="2" charset="-122"/>
                <a:sym typeface="FZHei-B01S" panose="02010601030101010101" pitchFamily="2" charset="-122"/>
              </a:endParaRPr>
            </a:p>
          </p:txBody>
        </p:sp>
      </p:grpSp>
      <p:sp>
        <p:nvSpPr>
          <p:cNvPr id="51" name="矩形 50">
            <a:extLst>
              <a:ext uri="{FF2B5EF4-FFF2-40B4-BE49-F238E27FC236}">
                <a16:creationId xmlns:a16="http://schemas.microsoft.com/office/drawing/2014/main" id="{ABBE555B-FF2F-4153-84F0-0125B927A0F5}"/>
              </a:ext>
            </a:extLst>
          </p:cNvPr>
          <p:cNvSpPr/>
          <p:nvPr/>
        </p:nvSpPr>
        <p:spPr>
          <a:xfrm>
            <a:off x="3506593" y="720053"/>
            <a:ext cx="8683203" cy="48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TextBox 8">
            <a:extLst>
              <a:ext uri="{FF2B5EF4-FFF2-40B4-BE49-F238E27FC236}">
                <a16:creationId xmlns:a16="http://schemas.microsoft.com/office/drawing/2014/main" id="{958C2B7B-4C41-4D17-B97F-CD35CC80A571}"/>
              </a:ext>
            </a:extLst>
          </p:cNvPr>
          <p:cNvSpPr txBox="1">
            <a:spLocks noChangeArrowheads="1"/>
          </p:cNvSpPr>
          <p:nvPr/>
        </p:nvSpPr>
        <p:spPr bwMode="auto">
          <a:xfrm>
            <a:off x="290945" y="300881"/>
            <a:ext cx="3438418" cy="49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循环神经网络</a:t>
            </a:r>
          </a:p>
        </p:txBody>
      </p:sp>
      <p:sp>
        <p:nvSpPr>
          <p:cNvPr id="54" name="TextBox 8">
            <a:extLst>
              <a:ext uri="{FF2B5EF4-FFF2-40B4-BE49-F238E27FC236}">
                <a16:creationId xmlns:a16="http://schemas.microsoft.com/office/drawing/2014/main" id="{6380B554-18B0-43E3-8176-827CFC941D34}"/>
              </a:ext>
            </a:extLst>
          </p:cNvPr>
          <p:cNvSpPr txBox="1">
            <a:spLocks noChangeArrowheads="1"/>
          </p:cNvSpPr>
          <p:nvPr/>
        </p:nvSpPr>
        <p:spPr bwMode="auto">
          <a:xfrm>
            <a:off x="460283" y="84885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Recurrent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965439781"/>
      </p:ext>
    </p:extLst>
  </p:cSld>
  <p:clrMapOvr>
    <a:masterClrMapping/>
  </p:clrMapOvr>
  <mc:AlternateContent xmlns:mc="http://schemas.openxmlformats.org/markup-compatibility/2006" xmlns:p14="http://schemas.microsoft.com/office/powerpoint/2010/main">
    <mc:Choice Requires="p14">
      <p:transition spd="slow" p14:dur="1250" advClick="0" advTm="0">
        <p:blinds dir="vert"/>
      </p:transition>
    </mc:Choice>
    <mc:Fallback xmlns="">
      <p:transition spd="slow" advClick="0" advTm="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1479" y="1414728"/>
            <a:ext cx="4103541" cy="854163"/>
            <a:chOff x="1043608" y="1201324"/>
            <a:chExt cx="3077656" cy="640622"/>
          </a:xfrm>
        </p:grpSpPr>
        <p:sp>
          <p:nvSpPr>
            <p:cNvPr id="117" name="原创设计师QQ598969553        _3"/>
            <p:cNvSpPr/>
            <p:nvPr/>
          </p:nvSpPr>
          <p:spPr>
            <a:xfrm>
              <a:off x="2061218" y="1201324"/>
              <a:ext cx="2060046" cy="640622"/>
            </a:xfrm>
            <a:prstGeom prst="rightArrow">
              <a:avLst>
                <a:gd name="adj1" fmla="val 72581"/>
                <a:gd name="adj2" fmla="val 46774"/>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dirty="0">
                <a:latin typeface="FZHei-B01S" panose="02010601030101010101" pitchFamily="2" charset="-122"/>
                <a:ea typeface="FZHei-B01S" panose="02010601030101010101" pitchFamily="2" charset="-122"/>
                <a:sym typeface="FZHei-B01S" panose="02010601030101010101" pitchFamily="2" charset="-122"/>
              </a:endParaRPr>
            </a:p>
          </p:txBody>
        </p:sp>
        <p:grpSp>
          <p:nvGrpSpPr>
            <p:cNvPr id="121" name="原创设计师QQ598969553        _7"/>
            <p:cNvGrpSpPr/>
            <p:nvPr/>
          </p:nvGrpSpPr>
          <p:grpSpPr>
            <a:xfrm>
              <a:off x="1043608" y="1201324"/>
              <a:ext cx="1945253" cy="640622"/>
              <a:chOff x="1160779" y="1356905"/>
              <a:chExt cx="1881166" cy="619517"/>
            </a:xfrm>
            <a:solidFill>
              <a:srgbClr val="0070C0"/>
            </a:solidFill>
          </p:grpSpPr>
          <p:sp>
            <p:nvSpPr>
              <p:cNvPr id="122" name="直角三角形 121"/>
              <p:cNvSpPr/>
              <p:nvPr/>
            </p:nvSpPr>
            <p:spPr>
              <a:xfrm flipV="1">
                <a:off x="2936936" y="1880419"/>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3" name="直角三角形 122"/>
              <p:cNvSpPr/>
              <p:nvPr/>
            </p:nvSpPr>
            <p:spPr>
              <a:xfrm>
                <a:off x="2936936" y="1356905"/>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4" name="矩形 123"/>
              <p:cNvSpPr/>
              <p:nvPr/>
            </p:nvSpPr>
            <p:spPr>
              <a:xfrm>
                <a:off x="1160779" y="1356905"/>
                <a:ext cx="1776157" cy="619517"/>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r>
                  <a:rPr lang="zh-CN" altLang="en-US" sz="1867" b="1" dirty="0">
                    <a:latin typeface="FZHei-B01S" panose="02010601030101010101" pitchFamily="2" charset="-122"/>
                    <a:ea typeface="FZHei-B01S" panose="02010601030101010101" pitchFamily="2" charset="-122"/>
                    <a:sym typeface="FZHei-B01S" panose="02010601030101010101" pitchFamily="2" charset="-122"/>
                  </a:rPr>
                  <a:t>双向</a:t>
                </a:r>
                <a:r>
                  <a:rPr lang="en-US" altLang="zh-CN" sz="1867" b="1" dirty="0">
                    <a:latin typeface="FZHei-B01S" panose="02010601030101010101" pitchFamily="2" charset="-122"/>
                    <a:ea typeface="FZHei-B01S" panose="02010601030101010101" pitchFamily="2" charset="-122"/>
                    <a:sym typeface="FZHei-B01S" panose="02010601030101010101" pitchFamily="2" charset="-122"/>
                  </a:rPr>
                  <a:t>RNN</a:t>
                </a:r>
                <a:endParaRPr lang="zh-CN" altLang="en-US" sz="1867" b="1" dirty="0">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3" name="组合 2"/>
          <p:cNvGrpSpPr/>
          <p:nvPr/>
        </p:nvGrpSpPr>
        <p:grpSpPr>
          <a:xfrm>
            <a:off x="1391479" y="2622551"/>
            <a:ext cx="4103541" cy="854165"/>
            <a:chOff x="1043608" y="2107191"/>
            <a:chExt cx="3077656" cy="640624"/>
          </a:xfrm>
        </p:grpSpPr>
        <p:sp>
          <p:nvSpPr>
            <p:cNvPr id="118" name="原创设计师QQ598969553        _4"/>
            <p:cNvSpPr/>
            <p:nvPr/>
          </p:nvSpPr>
          <p:spPr>
            <a:xfrm>
              <a:off x="2061218" y="2107193"/>
              <a:ext cx="2060046" cy="640622"/>
            </a:xfrm>
            <a:prstGeom prst="rightArrow">
              <a:avLst>
                <a:gd name="adj1" fmla="val 72581"/>
                <a:gd name="adj2" fmla="val 46774"/>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dirty="0">
                <a:latin typeface="FZHei-B01S" panose="02010601030101010101" pitchFamily="2" charset="-122"/>
                <a:ea typeface="FZHei-B01S" panose="02010601030101010101" pitchFamily="2" charset="-122"/>
                <a:sym typeface="FZHei-B01S" panose="02010601030101010101" pitchFamily="2" charset="-122"/>
              </a:endParaRPr>
            </a:p>
          </p:txBody>
        </p:sp>
        <p:grpSp>
          <p:nvGrpSpPr>
            <p:cNvPr id="125" name="原创设计师QQ598969553        _8"/>
            <p:cNvGrpSpPr/>
            <p:nvPr/>
          </p:nvGrpSpPr>
          <p:grpSpPr>
            <a:xfrm>
              <a:off x="1043608" y="2107191"/>
              <a:ext cx="1945253" cy="640624"/>
              <a:chOff x="1160779" y="2232929"/>
              <a:chExt cx="1881166" cy="619518"/>
            </a:xfrm>
            <a:solidFill>
              <a:srgbClr val="0070C0"/>
            </a:solidFill>
          </p:grpSpPr>
          <p:sp>
            <p:nvSpPr>
              <p:cNvPr id="126" name="直角三角形 125"/>
              <p:cNvSpPr/>
              <p:nvPr/>
            </p:nvSpPr>
            <p:spPr>
              <a:xfrm flipV="1">
                <a:off x="2936936" y="2756444"/>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7" name="直角三角形 126"/>
              <p:cNvSpPr/>
              <p:nvPr/>
            </p:nvSpPr>
            <p:spPr>
              <a:xfrm>
                <a:off x="2936936" y="2232929"/>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28" name="矩形 127"/>
              <p:cNvSpPr/>
              <p:nvPr/>
            </p:nvSpPr>
            <p:spPr>
              <a:xfrm>
                <a:off x="1160779" y="2232930"/>
                <a:ext cx="1776157" cy="619517"/>
              </a:xfrm>
              <a:prstGeom prst="rect">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r>
                  <a:rPr lang="zh-CN" altLang="en-US" sz="1867" b="1" dirty="0">
                    <a:latin typeface="FZHei-B01S" panose="02010601030101010101" pitchFamily="2" charset="-122"/>
                    <a:ea typeface="FZHei-B01S" panose="02010601030101010101" pitchFamily="2" charset="-122"/>
                    <a:sym typeface="FZHei-B01S" panose="02010601030101010101" pitchFamily="2" charset="-122"/>
                  </a:rPr>
                  <a:t>深层双向</a:t>
                </a:r>
                <a:r>
                  <a:rPr lang="en-US" altLang="zh-CN" sz="1867" b="1" dirty="0">
                    <a:latin typeface="FZHei-B01S" panose="02010601030101010101" pitchFamily="2" charset="-122"/>
                    <a:ea typeface="FZHei-B01S" panose="02010601030101010101" pitchFamily="2" charset="-122"/>
                    <a:sym typeface="FZHei-B01S" panose="02010601030101010101" pitchFamily="2" charset="-122"/>
                  </a:rPr>
                  <a:t>RNN</a:t>
                </a:r>
                <a:endParaRPr lang="zh-CN" altLang="en-US" sz="1867" b="1" dirty="0">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4" name="组合 3"/>
          <p:cNvGrpSpPr/>
          <p:nvPr/>
        </p:nvGrpSpPr>
        <p:grpSpPr>
          <a:xfrm>
            <a:off x="1391479" y="3830378"/>
            <a:ext cx="4103541" cy="852095"/>
            <a:chOff x="1043608" y="3013060"/>
            <a:chExt cx="3077656" cy="639071"/>
          </a:xfrm>
        </p:grpSpPr>
        <p:sp>
          <p:nvSpPr>
            <p:cNvPr id="119" name="原创设计师QQ598969553        _5"/>
            <p:cNvSpPr/>
            <p:nvPr/>
          </p:nvSpPr>
          <p:spPr>
            <a:xfrm>
              <a:off x="2061218" y="3013060"/>
              <a:ext cx="2060046" cy="639071"/>
            </a:xfrm>
            <a:prstGeom prst="rightArrow">
              <a:avLst>
                <a:gd name="adj1" fmla="val 72581"/>
                <a:gd name="adj2" fmla="val 46774"/>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dirty="0">
                <a:latin typeface="FZHei-B01S" panose="02010601030101010101" pitchFamily="2" charset="-122"/>
                <a:ea typeface="FZHei-B01S" panose="02010601030101010101" pitchFamily="2" charset="-122"/>
                <a:sym typeface="FZHei-B01S" panose="02010601030101010101" pitchFamily="2" charset="-122"/>
              </a:endParaRPr>
            </a:p>
          </p:txBody>
        </p:sp>
        <p:grpSp>
          <p:nvGrpSpPr>
            <p:cNvPr id="129" name="原创设计师QQ598969553        _9"/>
            <p:cNvGrpSpPr/>
            <p:nvPr/>
          </p:nvGrpSpPr>
          <p:grpSpPr>
            <a:xfrm>
              <a:off x="1043608" y="3013060"/>
              <a:ext cx="1945253" cy="639071"/>
              <a:chOff x="1160779" y="3108953"/>
              <a:chExt cx="1881166" cy="618016"/>
            </a:xfrm>
            <a:solidFill>
              <a:srgbClr val="0070C0"/>
            </a:solidFill>
          </p:grpSpPr>
          <p:sp>
            <p:nvSpPr>
              <p:cNvPr id="130" name="直角三角形 129"/>
              <p:cNvSpPr/>
              <p:nvPr/>
            </p:nvSpPr>
            <p:spPr>
              <a:xfrm flipV="1">
                <a:off x="2936936" y="3630966"/>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1" name="直角三角形 130"/>
              <p:cNvSpPr/>
              <p:nvPr/>
            </p:nvSpPr>
            <p:spPr>
              <a:xfrm>
                <a:off x="2936936" y="3108953"/>
                <a:ext cx="105009" cy="945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2" name="矩形 131"/>
              <p:cNvSpPr/>
              <p:nvPr/>
            </p:nvSpPr>
            <p:spPr>
              <a:xfrm>
                <a:off x="1160779" y="3108953"/>
                <a:ext cx="1776157" cy="618016"/>
              </a:xfrm>
              <a:prstGeom prst="rect">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r>
                  <a:rPr lang="en-US" altLang="zh-CN" sz="1867" b="1" dirty="0">
                    <a:latin typeface="FZHei-B01S" panose="02010601030101010101" pitchFamily="2" charset="-122"/>
                    <a:ea typeface="FZHei-B01S" panose="02010601030101010101" pitchFamily="2" charset="-122"/>
                    <a:sym typeface="FZHei-B01S" panose="02010601030101010101" pitchFamily="2" charset="-122"/>
                  </a:rPr>
                  <a:t>LSTM</a:t>
                </a:r>
                <a:endParaRPr lang="zh-CN" altLang="en-US" sz="1867" b="1" dirty="0">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5" name="组合 4"/>
          <p:cNvGrpSpPr/>
          <p:nvPr/>
        </p:nvGrpSpPr>
        <p:grpSpPr>
          <a:xfrm>
            <a:off x="1391479" y="5036132"/>
            <a:ext cx="4103541" cy="854163"/>
            <a:chOff x="1043608" y="3917377"/>
            <a:chExt cx="3077656" cy="640622"/>
          </a:xfrm>
        </p:grpSpPr>
        <p:sp>
          <p:nvSpPr>
            <p:cNvPr id="120" name="原创设计师QQ598969553        _6"/>
            <p:cNvSpPr/>
            <p:nvPr/>
          </p:nvSpPr>
          <p:spPr>
            <a:xfrm>
              <a:off x="2061218" y="3917377"/>
              <a:ext cx="2060046" cy="640622"/>
            </a:xfrm>
            <a:prstGeom prst="rightArrow">
              <a:avLst>
                <a:gd name="adj1" fmla="val 72581"/>
                <a:gd name="adj2" fmla="val 46774"/>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dirty="0">
                <a:latin typeface="FZHei-B01S" panose="02010601030101010101" pitchFamily="2" charset="-122"/>
                <a:ea typeface="FZHei-B01S" panose="02010601030101010101" pitchFamily="2" charset="-122"/>
                <a:sym typeface="FZHei-B01S" panose="02010601030101010101" pitchFamily="2" charset="-122"/>
              </a:endParaRPr>
            </a:p>
          </p:txBody>
        </p:sp>
        <p:grpSp>
          <p:nvGrpSpPr>
            <p:cNvPr id="133" name="原创设计师QQ598969553        _10"/>
            <p:cNvGrpSpPr/>
            <p:nvPr/>
          </p:nvGrpSpPr>
          <p:grpSpPr>
            <a:xfrm>
              <a:off x="1043608" y="3917377"/>
              <a:ext cx="1945253" cy="640622"/>
              <a:chOff x="1160779" y="3983476"/>
              <a:chExt cx="1881166" cy="619517"/>
            </a:xfrm>
            <a:solidFill>
              <a:srgbClr val="0070C0"/>
            </a:solidFill>
          </p:grpSpPr>
          <p:sp>
            <p:nvSpPr>
              <p:cNvPr id="134" name="直角三角形 133"/>
              <p:cNvSpPr/>
              <p:nvPr/>
            </p:nvSpPr>
            <p:spPr>
              <a:xfrm flipV="1">
                <a:off x="2936936" y="4506990"/>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5" name="直角三角形 134"/>
              <p:cNvSpPr/>
              <p:nvPr/>
            </p:nvSpPr>
            <p:spPr>
              <a:xfrm>
                <a:off x="2936936" y="3983476"/>
                <a:ext cx="105009" cy="96003"/>
              </a:xfrm>
              <a:prstGeom prst="rtTriangle">
                <a:avLst/>
              </a:prstGeom>
              <a:solidFill>
                <a:schemeClr val="bg1">
                  <a:lumMod val="6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endParaRPr lang="zh-CN" altLang="en-US"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6" name="矩形 135"/>
              <p:cNvSpPr/>
              <p:nvPr/>
            </p:nvSpPr>
            <p:spPr>
              <a:xfrm>
                <a:off x="1160779" y="3983477"/>
                <a:ext cx="1776157" cy="619516"/>
              </a:xfrm>
              <a:prstGeom prst="rect">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6404" tIns="43203" rIns="86404" bIns="43203" anchor="ctr"/>
              <a:lstStyle/>
              <a:p>
                <a:pPr algn="ctr">
                  <a:defRPr/>
                </a:pPr>
                <a:r>
                  <a:rPr lang="en-US" altLang="zh-CN" sz="1867" b="1" dirty="0">
                    <a:latin typeface="FZHei-B01S" panose="02010601030101010101" pitchFamily="2" charset="-122"/>
                    <a:ea typeface="FZHei-B01S" panose="02010601030101010101" pitchFamily="2" charset="-122"/>
                    <a:sym typeface="FZHei-B01S" panose="02010601030101010101" pitchFamily="2" charset="-122"/>
                  </a:rPr>
                  <a:t>GRU</a:t>
                </a:r>
                <a:endParaRPr lang="zh-CN" altLang="en-US" sz="1867" b="1" dirty="0">
                  <a:latin typeface="FZHei-B01S" panose="02010601030101010101" pitchFamily="2" charset="-122"/>
                  <a:ea typeface="FZHei-B01S" panose="02010601030101010101" pitchFamily="2" charset="-122"/>
                  <a:sym typeface="FZHei-B01S" panose="02010601030101010101" pitchFamily="2" charset="-122"/>
                </a:endParaRPr>
              </a:p>
            </p:txBody>
          </p:sp>
        </p:grpSp>
      </p:grpSp>
      <p:sp>
        <p:nvSpPr>
          <p:cNvPr id="137" name="原创设计师QQ598969553        _11"/>
          <p:cNvSpPr/>
          <p:nvPr/>
        </p:nvSpPr>
        <p:spPr>
          <a:xfrm>
            <a:off x="5686359" y="1480910"/>
            <a:ext cx="5408961" cy="671594"/>
          </a:xfrm>
          <a:prstGeom prst="rect">
            <a:avLst/>
          </a:prstGeom>
        </p:spPr>
        <p:txBody>
          <a:bodyPr wrap="square">
            <a:spAutoFit/>
          </a:bodyPr>
          <a:lstStyle/>
          <a:p>
            <a:pPr>
              <a:lnSpc>
                <a:spcPct val="150000"/>
              </a:lnSpc>
              <a:buClr>
                <a:schemeClr val="accent2"/>
              </a:buClr>
            </a:pPr>
            <a:r>
              <a:rPr lang="zh-CN" altLang="en-US" sz="1333" b="1" dirty="0">
                <a:solidFill>
                  <a:srgbClr val="36A7BC"/>
                </a:solidFill>
                <a:latin typeface="FZHei-B01S" panose="02010601030101010101" pitchFamily="2" charset="-122"/>
                <a:ea typeface="FZHei-B01S" panose="02010601030101010101" pitchFamily="2" charset="-122"/>
              </a:rPr>
              <a:t>在同一时间点，双向</a:t>
            </a:r>
            <a:r>
              <a:rPr lang="en-US" altLang="zh-CN" sz="1333" b="1" dirty="0">
                <a:solidFill>
                  <a:srgbClr val="36A7BC"/>
                </a:solidFill>
                <a:latin typeface="FZHei-B01S" panose="02010601030101010101" pitchFamily="2" charset="-122"/>
                <a:ea typeface="FZHei-B01S" panose="02010601030101010101" pitchFamily="2" charset="-122"/>
              </a:rPr>
              <a:t>RNN</a:t>
            </a:r>
            <a:r>
              <a:rPr lang="zh-CN" altLang="en-US" sz="1333" b="1" dirty="0">
                <a:solidFill>
                  <a:srgbClr val="36A7BC"/>
                </a:solidFill>
                <a:latin typeface="FZHei-B01S" panose="02010601030101010101" pitchFamily="2" charset="-122"/>
                <a:ea typeface="FZHei-B01S" panose="02010601030101010101" pitchFamily="2" charset="-122"/>
              </a:rPr>
              <a:t>需要保存两个方向上的权重参数，在分类的时候，需要同时输入两个隐藏层输出的信息</a:t>
            </a:r>
            <a:endParaRPr lang="en-US" altLang="zh-CN" sz="1333" b="1"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8" name="原创设计师QQ598969553        _12"/>
          <p:cNvSpPr/>
          <p:nvPr/>
        </p:nvSpPr>
        <p:spPr>
          <a:xfrm>
            <a:off x="5686358" y="2559980"/>
            <a:ext cx="5408961" cy="979307"/>
          </a:xfrm>
          <a:prstGeom prst="rect">
            <a:avLst/>
          </a:prstGeom>
        </p:spPr>
        <p:txBody>
          <a:bodyPr wrap="square">
            <a:spAutoFit/>
          </a:bodyPr>
          <a:lstStyle/>
          <a:p>
            <a:pPr>
              <a:lnSpc>
                <a:spcPct val="150000"/>
              </a:lnSpc>
              <a:buClr>
                <a:schemeClr val="accent2"/>
              </a:buClr>
            </a:pPr>
            <a:r>
              <a:rPr lang="zh-CN" altLang="en-US" sz="1333" b="1" dirty="0">
                <a:solidFill>
                  <a:srgbClr val="36A7BC"/>
                </a:solidFill>
                <a:latin typeface="FZHei-B01S" panose="02010601030101010101" pitchFamily="2" charset="-122"/>
                <a:ea typeface="FZHei-B01S" panose="02010601030101010101" pitchFamily="2" charset="-122"/>
              </a:rPr>
              <a:t>深层双向</a:t>
            </a:r>
            <a:r>
              <a:rPr lang="en-US" altLang="zh-CN" sz="1333" b="1" dirty="0">
                <a:solidFill>
                  <a:srgbClr val="36A7BC"/>
                </a:solidFill>
                <a:latin typeface="FZHei-B01S" panose="02010601030101010101" pitchFamily="2" charset="-122"/>
                <a:ea typeface="FZHei-B01S" panose="02010601030101010101" pitchFamily="2" charset="-122"/>
              </a:rPr>
              <a:t>RNN </a:t>
            </a:r>
            <a:r>
              <a:rPr lang="zh-CN" altLang="en-US" sz="1333" b="1" dirty="0">
                <a:solidFill>
                  <a:srgbClr val="36A7BC"/>
                </a:solidFill>
                <a:latin typeface="FZHei-B01S" panose="02010601030101010101" pitchFamily="2" charset="-122"/>
                <a:ea typeface="FZHei-B01S" panose="02010601030101010101" pitchFamily="2" charset="-122"/>
              </a:rPr>
              <a:t>与双向</a:t>
            </a:r>
            <a:r>
              <a:rPr lang="en-US" altLang="zh-CN" sz="1333" b="1" dirty="0">
                <a:solidFill>
                  <a:srgbClr val="36A7BC"/>
                </a:solidFill>
                <a:latin typeface="FZHei-B01S" panose="02010601030101010101" pitchFamily="2" charset="-122"/>
                <a:ea typeface="FZHei-B01S" panose="02010601030101010101" pitchFamily="2" charset="-122"/>
              </a:rPr>
              <a:t>RNN</a:t>
            </a:r>
            <a:r>
              <a:rPr lang="zh-CN" altLang="en-US" sz="1333" b="1" dirty="0">
                <a:solidFill>
                  <a:srgbClr val="36A7BC"/>
                </a:solidFill>
                <a:latin typeface="FZHei-B01S" panose="02010601030101010101" pitchFamily="2" charset="-122"/>
                <a:ea typeface="FZHei-B01S" panose="02010601030101010101" pitchFamily="2" charset="-122"/>
              </a:rPr>
              <a:t>相比，多了几个隐藏层，输入有两方面，前一时刻的隐藏层传过来的信息和当前时刻上一隐藏层传过来的信息，包括前向和后向的。</a:t>
            </a:r>
            <a:endParaRPr lang="en-US" altLang="zh-CN" sz="1333" b="1"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9" name="原创设计师QQ598969553        _13"/>
          <p:cNvSpPr/>
          <p:nvPr/>
        </p:nvSpPr>
        <p:spPr>
          <a:xfrm>
            <a:off x="5686358" y="3895526"/>
            <a:ext cx="5408961" cy="671594"/>
          </a:xfrm>
          <a:prstGeom prst="rect">
            <a:avLst/>
          </a:prstGeom>
        </p:spPr>
        <p:txBody>
          <a:bodyPr wrap="square">
            <a:spAutoFit/>
          </a:bodyPr>
          <a:lstStyle/>
          <a:p>
            <a:pPr>
              <a:lnSpc>
                <a:spcPct val="150000"/>
              </a:lnSpc>
              <a:buClr>
                <a:schemeClr val="accent2"/>
              </a:buClr>
            </a:pPr>
            <a:r>
              <a:rPr lang="zh-CN" altLang="en-US" sz="1333" b="1" dirty="0">
                <a:solidFill>
                  <a:srgbClr val="36A7BC"/>
                </a:solidFill>
                <a:latin typeface="FZHei-B01S" panose="02010601030101010101" pitchFamily="2" charset="-122"/>
                <a:ea typeface="FZHei-B01S" panose="02010601030101010101" pitchFamily="2" charset="-122"/>
              </a:rPr>
              <a:t>一种 </a:t>
            </a:r>
            <a:r>
              <a:rPr lang="en-US" altLang="zh-CN" sz="1333" b="1" dirty="0">
                <a:solidFill>
                  <a:srgbClr val="36A7BC"/>
                </a:solidFill>
                <a:latin typeface="FZHei-B01S" panose="02010601030101010101" pitchFamily="2" charset="-122"/>
                <a:ea typeface="FZHei-B01S" panose="02010601030101010101" pitchFamily="2" charset="-122"/>
              </a:rPr>
              <a:t>RNN</a:t>
            </a:r>
            <a:r>
              <a:rPr lang="zh-CN" altLang="en-US" sz="1333" b="1" dirty="0">
                <a:solidFill>
                  <a:srgbClr val="36A7BC"/>
                </a:solidFill>
                <a:latin typeface="FZHei-B01S" panose="02010601030101010101" pitchFamily="2" charset="-122"/>
                <a:ea typeface="FZHei-B01S" panose="02010601030101010101" pitchFamily="2" charset="-122"/>
              </a:rPr>
              <a:t>特殊的类型，可以学习长期依赖信息，通过刻意的设计来避免长期依赖问题。</a:t>
            </a:r>
            <a:endParaRPr lang="en-US" altLang="zh-CN" sz="1333" b="1" dirty="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0" name="原创设计师QQ598969553        _14"/>
          <p:cNvSpPr/>
          <p:nvPr/>
        </p:nvSpPr>
        <p:spPr>
          <a:xfrm>
            <a:off x="5686358" y="5102314"/>
            <a:ext cx="5408961" cy="671594"/>
          </a:xfrm>
          <a:prstGeom prst="rect">
            <a:avLst/>
          </a:prstGeom>
        </p:spPr>
        <p:txBody>
          <a:bodyPr wrap="square">
            <a:spAutoFit/>
          </a:bodyPr>
          <a:lstStyle/>
          <a:p>
            <a:pPr>
              <a:lnSpc>
                <a:spcPct val="150000"/>
              </a:lnSpc>
              <a:buClr>
                <a:schemeClr val="accent2"/>
              </a:buClr>
            </a:pPr>
            <a:r>
              <a:rPr lang="zh-CN" altLang="zh-CN" sz="1333" b="1" dirty="0">
                <a:solidFill>
                  <a:srgbClr val="36A7BC"/>
                </a:solidFill>
                <a:latin typeface="FZHei-B01S" panose="02010601030101010101" pitchFamily="2" charset="-122"/>
                <a:ea typeface="FZHei-B01S" panose="02010601030101010101" pitchFamily="2" charset="-122"/>
              </a:rPr>
              <a:t>LSTM的一种变体，通过分析LSTM架构中哪些部分是真正需要的</a:t>
            </a:r>
            <a:r>
              <a:rPr lang="zh-CN" altLang="en-US" sz="1333" b="1" dirty="0">
                <a:solidFill>
                  <a:srgbClr val="36A7BC"/>
                </a:solidFill>
                <a:latin typeface="FZHei-B01S" panose="02010601030101010101" pitchFamily="2" charset="-122"/>
                <a:ea typeface="FZHei-B01S" panose="02010601030101010101" pitchFamily="2" charset="-122"/>
              </a:rPr>
              <a:t>来</a:t>
            </a:r>
            <a:r>
              <a:rPr lang="zh-CN" altLang="zh-CN" sz="1333" b="1" dirty="0">
                <a:solidFill>
                  <a:srgbClr val="36A7BC"/>
                </a:solidFill>
                <a:latin typeface="FZHei-B01S" panose="02010601030101010101" pitchFamily="2" charset="-122"/>
                <a:ea typeface="FZHei-B01S" panose="02010601030101010101" pitchFamily="2" charset="-122"/>
              </a:rPr>
              <a:t>进行了改进，</a:t>
            </a:r>
            <a:r>
              <a:rPr lang="zh-CN" altLang="en-US" sz="1333" b="1" dirty="0">
                <a:solidFill>
                  <a:srgbClr val="36A7BC"/>
                </a:solidFill>
                <a:latin typeface="FZHei-B01S" panose="02010601030101010101" pitchFamily="2" charset="-122"/>
                <a:ea typeface="FZHei-B01S" panose="02010601030101010101" pitchFamily="2" charset="-122"/>
              </a:rPr>
              <a:t>使用</a:t>
            </a:r>
            <a:r>
              <a:rPr lang="zh-CN" altLang="zh-CN" sz="1333" b="1" dirty="0">
                <a:solidFill>
                  <a:srgbClr val="36A7BC"/>
                </a:solidFill>
                <a:latin typeface="FZHei-B01S" panose="02010601030101010101" pitchFamily="2" charset="-122"/>
                <a:ea typeface="FZHei-B01S" panose="02010601030101010101" pitchFamily="2" charset="-122"/>
              </a:rPr>
              <a:t>单一的更新门</a:t>
            </a:r>
            <a:r>
              <a:rPr lang="zh-CN" altLang="en-US" sz="1333" b="1" dirty="0">
                <a:solidFill>
                  <a:srgbClr val="36A7BC"/>
                </a:solidFill>
                <a:latin typeface="FZHei-B01S" panose="02010601030101010101" pitchFamily="2" charset="-122"/>
                <a:ea typeface="FZHei-B01S" panose="02010601030101010101" pitchFamily="2" charset="-122"/>
              </a:rPr>
              <a:t>，</a:t>
            </a:r>
            <a:r>
              <a:rPr lang="zh-CN" altLang="zh-CN" sz="1333" b="1" dirty="0">
                <a:solidFill>
                  <a:srgbClr val="36A7BC"/>
                </a:solidFill>
                <a:latin typeface="FZHei-B01S" panose="02010601030101010101" pitchFamily="2" charset="-122"/>
                <a:ea typeface="FZHei-B01S" panose="02010601030101010101" pitchFamily="2" charset="-122"/>
              </a:rPr>
              <a:t>混合了细胞状态和隐藏状态</a:t>
            </a:r>
            <a:r>
              <a:rPr lang="zh-CN" altLang="en-US" sz="1333" b="1" dirty="0">
                <a:solidFill>
                  <a:srgbClr val="36A7BC"/>
                </a:solidFill>
                <a:latin typeface="FZHei-B01S" panose="02010601030101010101" pitchFamily="2" charset="-122"/>
                <a:ea typeface="FZHei-B01S" panose="02010601030101010101" pitchFamily="2" charset="-122"/>
              </a:rPr>
              <a:t>。</a:t>
            </a:r>
            <a:endParaRPr lang="zh-CN" altLang="zh-CN" sz="1333" b="1" dirty="0">
              <a:solidFill>
                <a:srgbClr val="36A7BC"/>
              </a:solidFill>
              <a:latin typeface="FZHei-B01S" panose="02010601030101010101" pitchFamily="2" charset="-122"/>
              <a:ea typeface="FZHei-B01S" panose="02010601030101010101" pitchFamily="2" charset="-122"/>
            </a:endParaRPr>
          </a:p>
        </p:txBody>
      </p:sp>
      <p:grpSp>
        <p:nvGrpSpPr>
          <p:cNvPr id="30" name="组合 29">
            <a:extLst>
              <a:ext uri="{FF2B5EF4-FFF2-40B4-BE49-F238E27FC236}">
                <a16:creationId xmlns:a16="http://schemas.microsoft.com/office/drawing/2014/main" id="{077CA42D-9F1C-4CFF-8290-177F62822ABA}"/>
              </a:ext>
            </a:extLst>
          </p:cNvPr>
          <p:cNvGrpSpPr/>
          <p:nvPr/>
        </p:nvGrpSpPr>
        <p:grpSpPr>
          <a:xfrm>
            <a:off x="290945" y="300881"/>
            <a:ext cx="11898851" cy="748005"/>
            <a:chOff x="917458" y="481653"/>
            <a:chExt cx="11901605" cy="748178"/>
          </a:xfrm>
        </p:grpSpPr>
        <p:sp>
          <p:nvSpPr>
            <p:cNvPr id="31" name="矩形 30">
              <a:extLst>
                <a:ext uri="{FF2B5EF4-FFF2-40B4-BE49-F238E27FC236}">
                  <a16:creationId xmlns:a16="http://schemas.microsoft.com/office/drawing/2014/main" id="{EEB9E30B-BC71-4EA1-B4AB-E11987185720}"/>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TextBox 8">
              <a:extLst>
                <a:ext uri="{FF2B5EF4-FFF2-40B4-BE49-F238E27FC236}">
                  <a16:creationId xmlns:a16="http://schemas.microsoft.com/office/drawing/2014/main" id="{A2DD1CE9-2F09-413C-A876-B5452B809881}"/>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循环神经网络</a:t>
              </a:r>
            </a:p>
          </p:txBody>
        </p:sp>
        <p:sp>
          <p:nvSpPr>
            <p:cNvPr id="33" name="TextBox 8">
              <a:extLst>
                <a:ext uri="{FF2B5EF4-FFF2-40B4-BE49-F238E27FC236}">
                  <a16:creationId xmlns:a16="http://schemas.microsoft.com/office/drawing/2014/main" id="{684AFAEA-7DF8-4A7B-86FE-EE4A7D424381}"/>
                </a:ext>
              </a:extLst>
            </p:cNvPr>
            <p:cNvSpPr txBox="1">
              <a:spLocks noChangeArrowheads="1"/>
            </p:cNvSpPr>
            <p:nvPr/>
          </p:nvSpPr>
          <p:spPr bwMode="auto">
            <a:xfrm>
              <a:off x="1086835" y="1029776"/>
              <a:ext cx="3255323"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Recurrent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grpSp>
      <p:sp>
        <p:nvSpPr>
          <p:cNvPr id="9" name="Rectangle 4">
            <a:extLst>
              <a:ext uri="{FF2B5EF4-FFF2-40B4-BE49-F238E27FC236}">
                <a16:creationId xmlns:a16="http://schemas.microsoft.com/office/drawing/2014/main" id="{205C816C-3FC7-4B7A-B993-09DB12F3F56A}"/>
              </a:ext>
            </a:extLst>
          </p:cNvPr>
          <p:cNvSpPr>
            <a:spLocks noChangeArrowheads="1"/>
          </p:cNvSpPr>
          <p:nvPr/>
        </p:nvSpPr>
        <p:spPr bwMode="auto">
          <a:xfrm>
            <a:off x="0" y="-138499"/>
            <a:ext cx="65" cy="2769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8626804"/>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5"/>
          <p:cNvSpPr/>
          <p:nvPr/>
        </p:nvSpPr>
        <p:spPr>
          <a:xfrm>
            <a:off x="4646070" y="1219429"/>
            <a:ext cx="2986630" cy="61723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121920" tIns="60960" rIns="121920" bIns="60960" anchor="ctr" anchorCtr="0" forceAA="0" compatLnSpc="1">
            <a:prstTxWarp prst="textNoShape">
              <a:avLst/>
            </a:prstTxWarp>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双向</a:t>
            </a:r>
            <a:r>
              <a:rPr lang="en-US" altLang="zh-CN" sz="24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RNN</a:t>
            </a:r>
            <a:endParaRPr kumimoji="0" lang="zh-CN" altLang="en-US" sz="2400" b="1" i="0" u="none" strike="noStrike" kern="1200" cap="none" spc="0" normalizeH="0" baseline="0" noProof="0" dirty="0">
              <a:ln>
                <a:noFill/>
              </a:ln>
              <a:solidFill>
                <a:schemeClr val="bg1"/>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39" name="组合 38">
            <a:extLst>
              <a:ext uri="{FF2B5EF4-FFF2-40B4-BE49-F238E27FC236}">
                <a16:creationId xmlns:a16="http://schemas.microsoft.com/office/drawing/2014/main" id="{3FBC93D1-B0FA-4D94-B7D3-4DCA2B74A7D3}"/>
              </a:ext>
            </a:extLst>
          </p:cNvPr>
          <p:cNvGrpSpPr/>
          <p:nvPr/>
        </p:nvGrpSpPr>
        <p:grpSpPr>
          <a:xfrm>
            <a:off x="6318747" y="2572356"/>
            <a:ext cx="579183" cy="579183"/>
            <a:chOff x="6554345" y="4415707"/>
            <a:chExt cx="579183" cy="579183"/>
          </a:xfrm>
        </p:grpSpPr>
        <p:sp>
          <p:nvSpPr>
            <p:cNvPr id="7" name="Oval 7"/>
            <p:cNvSpPr/>
            <p:nvPr/>
          </p:nvSpPr>
          <p:spPr>
            <a:xfrm>
              <a:off x="6554345" y="4415707"/>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Freeform: Shape 9"/>
            <p:cNvSpPr>
              <a:spLocks/>
            </p:cNvSpPr>
            <p:nvPr/>
          </p:nvSpPr>
          <p:spPr bwMode="auto">
            <a:xfrm>
              <a:off x="6728072" y="4622768"/>
              <a:ext cx="197474" cy="153143"/>
            </a:xfrm>
            <a:custGeom>
              <a:avLst/>
              <a:gdLst>
                <a:gd name="T0" fmla="*/ 74 w 83"/>
                <a:gd name="T1" fmla="*/ 3 h 64"/>
                <a:gd name="T2" fmla="*/ 41 w 83"/>
                <a:gd name="T3" fmla="*/ 0 h 64"/>
                <a:gd name="T4" fmla="*/ 8 w 83"/>
                <a:gd name="T5" fmla="*/ 3 h 64"/>
                <a:gd name="T6" fmla="*/ 5 w 83"/>
                <a:gd name="T7" fmla="*/ 6 h 64"/>
                <a:gd name="T8" fmla="*/ 5 w 83"/>
                <a:gd name="T9" fmla="*/ 58 h 64"/>
                <a:gd name="T10" fmla="*/ 8 w 83"/>
                <a:gd name="T11" fmla="*/ 61 h 64"/>
                <a:gd name="T12" fmla="*/ 41 w 83"/>
                <a:gd name="T13" fmla="*/ 64 h 64"/>
                <a:gd name="T14" fmla="*/ 74 w 83"/>
                <a:gd name="T15" fmla="*/ 61 h 64"/>
                <a:gd name="T16" fmla="*/ 77 w 83"/>
                <a:gd name="T17" fmla="*/ 58 h 64"/>
                <a:gd name="T18" fmla="*/ 77 w 83"/>
                <a:gd name="T19" fmla="*/ 6 h 64"/>
                <a:gd name="T20" fmla="*/ 74 w 83"/>
                <a:gd name="T21" fmla="*/ 3 h 64"/>
                <a:gd name="T22" fmla="*/ 73 w 83"/>
                <a:gd name="T23" fmla="*/ 57 h 64"/>
                <a:gd name="T24" fmla="*/ 9 w 83"/>
                <a:gd name="T25" fmla="*/ 57 h 64"/>
                <a:gd name="T26" fmla="*/ 9 w 83"/>
                <a:gd name="T27" fmla="*/ 7 h 64"/>
                <a:gd name="T28" fmla="*/ 73 w 83"/>
                <a:gd name="T29" fmla="*/ 7 h 64"/>
                <a:gd name="T30" fmla="*/ 73 w 83"/>
                <a:gd name="T3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64">
                  <a:moveTo>
                    <a:pt x="74" y="3"/>
                  </a:moveTo>
                  <a:cubicBezTo>
                    <a:pt x="63" y="1"/>
                    <a:pt x="52" y="0"/>
                    <a:pt x="41" y="0"/>
                  </a:cubicBezTo>
                  <a:cubicBezTo>
                    <a:pt x="30" y="0"/>
                    <a:pt x="19" y="1"/>
                    <a:pt x="8" y="3"/>
                  </a:cubicBezTo>
                  <a:cubicBezTo>
                    <a:pt x="7" y="3"/>
                    <a:pt x="6" y="4"/>
                    <a:pt x="5" y="6"/>
                  </a:cubicBezTo>
                  <a:cubicBezTo>
                    <a:pt x="0" y="23"/>
                    <a:pt x="0" y="41"/>
                    <a:pt x="5" y="58"/>
                  </a:cubicBezTo>
                  <a:cubicBezTo>
                    <a:pt x="6" y="60"/>
                    <a:pt x="7" y="61"/>
                    <a:pt x="8" y="61"/>
                  </a:cubicBezTo>
                  <a:cubicBezTo>
                    <a:pt x="19" y="63"/>
                    <a:pt x="30" y="64"/>
                    <a:pt x="41" y="64"/>
                  </a:cubicBezTo>
                  <a:cubicBezTo>
                    <a:pt x="52" y="64"/>
                    <a:pt x="63" y="63"/>
                    <a:pt x="74" y="61"/>
                  </a:cubicBezTo>
                  <a:cubicBezTo>
                    <a:pt x="75" y="61"/>
                    <a:pt x="76" y="60"/>
                    <a:pt x="77" y="58"/>
                  </a:cubicBezTo>
                  <a:cubicBezTo>
                    <a:pt x="83" y="41"/>
                    <a:pt x="83" y="23"/>
                    <a:pt x="77" y="6"/>
                  </a:cubicBezTo>
                  <a:cubicBezTo>
                    <a:pt x="76" y="4"/>
                    <a:pt x="75" y="3"/>
                    <a:pt x="74" y="3"/>
                  </a:cubicBezTo>
                  <a:close/>
                  <a:moveTo>
                    <a:pt x="73" y="57"/>
                  </a:moveTo>
                  <a:cubicBezTo>
                    <a:pt x="52" y="61"/>
                    <a:pt x="31" y="61"/>
                    <a:pt x="9" y="57"/>
                  </a:cubicBezTo>
                  <a:cubicBezTo>
                    <a:pt x="4" y="40"/>
                    <a:pt x="4" y="24"/>
                    <a:pt x="9" y="7"/>
                  </a:cubicBezTo>
                  <a:cubicBezTo>
                    <a:pt x="31" y="2"/>
                    <a:pt x="52" y="2"/>
                    <a:pt x="73" y="7"/>
                  </a:cubicBezTo>
                  <a:cubicBezTo>
                    <a:pt x="79" y="24"/>
                    <a:pt x="79" y="40"/>
                    <a:pt x="73"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Freeform: Shape 10"/>
            <p:cNvSpPr>
              <a:spLocks/>
            </p:cNvSpPr>
            <p:nvPr/>
          </p:nvSpPr>
          <p:spPr bwMode="auto">
            <a:xfrm>
              <a:off x="6689786" y="4584482"/>
              <a:ext cx="312332" cy="238782"/>
            </a:xfrm>
            <a:custGeom>
              <a:avLst/>
              <a:gdLst>
                <a:gd name="T0" fmla="*/ 125 w 131"/>
                <a:gd name="T1" fmla="*/ 10 h 100"/>
                <a:gd name="T2" fmla="*/ 118 w 131"/>
                <a:gd name="T3" fmla="*/ 4 h 100"/>
                <a:gd name="T4" fmla="*/ 65 w 131"/>
                <a:gd name="T5" fmla="*/ 0 h 100"/>
                <a:gd name="T6" fmla="*/ 13 w 131"/>
                <a:gd name="T7" fmla="*/ 4 h 100"/>
                <a:gd name="T8" fmla="*/ 6 w 131"/>
                <a:gd name="T9" fmla="*/ 10 h 100"/>
                <a:gd name="T10" fmla="*/ 6 w 131"/>
                <a:gd name="T11" fmla="*/ 87 h 100"/>
                <a:gd name="T12" fmla="*/ 13 w 131"/>
                <a:gd name="T13" fmla="*/ 93 h 100"/>
                <a:gd name="T14" fmla="*/ 38 w 131"/>
                <a:gd name="T15" fmla="*/ 96 h 100"/>
                <a:gd name="T16" fmla="*/ 37 w 131"/>
                <a:gd name="T17" fmla="*/ 96 h 100"/>
                <a:gd name="T18" fmla="*/ 65 w 131"/>
                <a:gd name="T19" fmla="*/ 100 h 100"/>
                <a:gd name="T20" fmla="*/ 93 w 131"/>
                <a:gd name="T21" fmla="*/ 96 h 100"/>
                <a:gd name="T22" fmla="*/ 92 w 131"/>
                <a:gd name="T23" fmla="*/ 96 h 100"/>
                <a:gd name="T24" fmla="*/ 118 w 131"/>
                <a:gd name="T25" fmla="*/ 93 h 100"/>
                <a:gd name="T26" fmla="*/ 125 w 131"/>
                <a:gd name="T27" fmla="*/ 87 h 100"/>
                <a:gd name="T28" fmla="*/ 125 w 131"/>
                <a:gd name="T29" fmla="*/ 10 h 100"/>
                <a:gd name="T30" fmla="*/ 117 w 131"/>
                <a:gd name="T31" fmla="*/ 85 h 100"/>
                <a:gd name="T32" fmla="*/ 14 w 131"/>
                <a:gd name="T33" fmla="*/ 85 h 100"/>
                <a:gd name="T34" fmla="*/ 14 w 131"/>
                <a:gd name="T35" fmla="*/ 12 h 100"/>
                <a:gd name="T36" fmla="*/ 117 w 131"/>
                <a:gd name="T37" fmla="*/ 12 h 100"/>
                <a:gd name="T38" fmla="*/ 117 w 131"/>
                <a:gd name="T39"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100">
                  <a:moveTo>
                    <a:pt x="125" y="10"/>
                  </a:moveTo>
                  <a:cubicBezTo>
                    <a:pt x="124" y="6"/>
                    <a:pt x="121" y="4"/>
                    <a:pt x="118" y="4"/>
                  </a:cubicBezTo>
                  <a:cubicBezTo>
                    <a:pt x="100" y="1"/>
                    <a:pt x="83" y="0"/>
                    <a:pt x="65" y="0"/>
                  </a:cubicBezTo>
                  <a:cubicBezTo>
                    <a:pt x="48" y="0"/>
                    <a:pt x="30" y="1"/>
                    <a:pt x="13" y="4"/>
                  </a:cubicBezTo>
                  <a:cubicBezTo>
                    <a:pt x="9" y="4"/>
                    <a:pt x="7" y="6"/>
                    <a:pt x="6" y="10"/>
                  </a:cubicBezTo>
                  <a:cubicBezTo>
                    <a:pt x="0" y="35"/>
                    <a:pt x="0" y="61"/>
                    <a:pt x="6" y="87"/>
                  </a:cubicBezTo>
                  <a:cubicBezTo>
                    <a:pt x="7" y="90"/>
                    <a:pt x="9" y="93"/>
                    <a:pt x="13" y="93"/>
                  </a:cubicBezTo>
                  <a:cubicBezTo>
                    <a:pt x="21" y="94"/>
                    <a:pt x="29" y="95"/>
                    <a:pt x="38" y="96"/>
                  </a:cubicBezTo>
                  <a:cubicBezTo>
                    <a:pt x="37" y="96"/>
                    <a:pt x="37" y="96"/>
                    <a:pt x="37" y="96"/>
                  </a:cubicBezTo>
                  <a:cubicBezTo>
                    <a:pt x="37" y="99"/>
                    <a:pt x="50" y="100"/>
                    <a:pt x="65" y="100"/>
                  </a:cubicBezTo>
                  <a:cubicBezTo>
                    <a:pt x="81" y="100"/>
                    <a:pt x="93" y="99"/>
                    <a:pt x="93" y="96"/>
                  </a:cubicBezTo>
                  <a:cubicBezTo>
                    <a:pt x="93" y="96"/>
                    <a:pt x="93" y="96"/>
                    <a:pt x="92" y="96"/>
                  </a:cubicBezTo>
                  <a:cubicBezTo>
                    <a:pt x="101" y="95"/>
                    <a:pt x="109" y="94"/>
                    <a:pt x="118" y="93"/>
                  </a:cubicBezTo>
                  <a:cubicBezTo>
                    <a:pt x="121" y="93"/>
                    <a:pt x="124" y="90"/>
                    <a:pt x="125" y="87"/>
                  </a:cubicBezTo>
                  <a:cubicBezTo>
                    <a:pt x="131" y="61"/>
                    <a:pt x="131" y="35"/>
                    <a:pt x="125" y="10"/>
                  </a:cubicBezTo>
                  <a:close/>
                  <a:moveTo>
                    <a:pt x="117" y="85"/>
                  </a:moveTo>
                  <a:cubicBezTo>
                    <a:pt x="82" y="89"/>
                    <a:pt x="48" y="89"/>
                    <a:pt x="14" y="85"/>
                  </a:cubicBezTo>
                  <a:cubicBezTo>
                    <a:pt x="8" y="61"/>
                    <a:pt x="8" y="36"/>
                    <a:pt x="14" y="12"/>
                  </a:cubicBezTo>
                  <a:cubicBezTo>
                    <a:pt x="48" y="7"/>
                    <a:pt x="82" y="7"/>
                    <a:pt x="117" y="12"/>
                  </a:cubicBezTo>
                  <a:cubicBezTo>
                    <a:pt x="123" y="36"/>
                    <a:pt x="123" y="61"/>
                    <a:pt x="11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Freeform: Shape 11"/>
            <p:cNvSpPr>
              <a:spLocks/>
            </p:cNvSpPr>
            <p:nvPr/>
          </p:nvSpPr>
          <p:spPr bwMode="auto">
            <a:xfrm>
              <a:off x="6930584" y="4631836"/>
              <a:ext cx="28211" cy="29218"/>
            </a:xfrm>
            <a:custGeom>
              <a:avLst/>
              <a:gdLst>
                <a:gd name="T0" fmla="*/ 6 w 12"/>
                <a:gd name="T1" fmla="*/ 12 h 12"/>
                <a:gd name="T2" fmla="*/ 12 w 12"/>
                <a:gd name="T3" fmla="*/ 6 h 12"/>
                <a:gd name="T4" fmla="*/ 6 w 12"/>
                <a:gd name="T5" fmla="*/ 0 h 12"/>
                <a:gd name="T6" fmla="*/ 0 w 12"/>
                <a:gd name="T7" fmla="*/ 6 h 12"/>
                <a:gd name="T8" fmla="*/ 6 w 12"/>
                <a:gd name="T9" fmla="*/ 12 h 12"/>
                <a:gd name="T10" fmla="*/ 6 w 12"/>
                <a:gd name="T11" fmla="*/ 4 h 12"/>
                <a:gd name="T12" fmla="*/ 8 w 12"/>
                <a:gd name="T13" fmla="*/ 6 h 12"/>
                <a:gd name="T14" fmla="*/ 6 w 12"/>
                <a:gd name="T15" fmla="*/ 8 h 12"/>
                <a:gd name="T16" fmla="*/ 4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9" y="12"/>
                    <a:pt x="12" y="10"/>
                    <a:pt x="12" y="6"/>
                  </a:cubicBezTo>
                  <a:cubicBezTo>
                    <a:pt x="12" y="3"/>
                    <a:pt x="9" y="0"/>
                    <a:pt x="6" y="0"/>
                  </a:cubicBezTo>
                  <a:cubicBezTo>
                    <a:pt x="3" y="0"/>
                    <a:pt x="0" y="3"/>
                    <a:pt x="0" y="6"/>
                  </a:cubicBezTo>
                  <a:cubicBezTo>
                    <a:pt x="0" y="10"/>
                    <a:pt x="3" y="12"/>
                    <a:pt x="6" y="12"/>
                  </a:cubicBezTo>
                  <a:close/>
                  <a:moveTo>
                    <a:pt x="6" y="4"/>
                  </a:moveTo>
                  <a:cubicBezTo>
                    <a:pt x="7" y="4"/>
                    <a:pt x="8" y="5"/>
                    <a:pt x="8" y="6"/>
                  </a:cubicBezTo>
                  <a:cubicBezTo>
                    <a:pt x="8" y="8"/>
                    <a:pt x="7" y="8"/>
                    <a:pt x="6" y="8"/>
                  </a:cubicBezTo>
                  <a:cubicBezTo>
                    <a:pt x="5" y="8"/>
                    <a:pt x="4" y="8"/>
                    <a:pt x="4" y="6"/>
                  </a:cubicBezTo>
                  <a:cubicBezTo>
                    <a:pt x="4" y="5"/>
                    <a:pt x="5" y="4"/>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Freeform: Shape 12"/>
            <p:cNvSpPr>
              <a:spLocks/>
            </p:cNvSpPr>
            <p:nvPr/>
          </p:nvSpPr>
          <p:spPr bwMode="auto">
            <a:xfrm>
              <a:off x="6920508" y="4756769"/>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Freeform: Shape 13"/>
            <p:cNvSpPr>
              <a:spLocks/>
            </p:cNvSpPr>
            <p:nvPr/>
          </p:nvSpPr>
          <p:spPr bwMode="auto">
            <a:xfrm>
              <a:off x="6930584" y="4727551"/>
              <a:ext cx="38286" cy="10075"/>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Freeform: Shape 14"/>
            <p:cNvSpPr>
              <a:spLocks/>
            </p:cNvSpPr>
            <p:nvPr/>
          </p:nvSpPr>
          <p:spPr bwMode="auto">
            <a:xfrm>
              <a:off x="6930584" y="4699340"/>
              <a:ext cx="38286" cy="9067"/>
            </a:xfrm>
            <a:custGeom>
              <a:avLst/>
              <a:gdLst>
                <a:gd name="T0" fmla="*/ 14 w 16"/>
                <a:gd name="T1" fmla="*/ 0 h 4"/>
                <a:gd name="T2" fmla="*/ 2 w 16"/>
                <a:gd name="T3" fmla="*/ 0 h 4"/>
                <a:gd name="T4" fmla="*/ 0 w 16"/>
                <a:gd name="T5" fmla="*/ 2 h 4"/>
                <a:gd name="T6" fmla="*/ 2 w 16"/>
                <a:gd name="T7" fmla="*/ 4 h 4"/>
                <a:gd name="T8" fmla="*/ 14 w 16"/>
                <a:gd name="T9" fmla="*/ 4 h 4"/>
                <a:gd name="T10" fmla="*/ 16 w 16"/>
                <a:gd name="T11" fmla="*/ 2 h 4"/>
                <a:gd name="T12" fmla="*/ 14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0"/>
                  </a:moveTo>
                  <a:cubicBezTo>
                    <a:pt x="2" y="0"/>
                    <a:pt x="2" y="0"/>
                    <a:pt x="2" y="0"/>
                  </a:cubicBezTo>
                  <a:cubicBezTo>
                    <a:pt x="1" y="0"/>
                    <a:pt x="0" y="1"/>
                    <a:pt x="0" y="2"/>
                  </a:cubicBezTo>
                  <a:cubicBezTo>
                    <a:pt x="0" y="4"/>
                    <a:pt x="1" y="4"/>
                    <a:pt x="2" y="4"/>
                  </a:cubicBezTo>
                  <a:cubicBezTo>
                    <a:pt x="14" y="4"/>
                    <a:pt x="14" y="4"/>
                    <a:pt x="14" y="4"/>
                  </a:cubicBezTo>
                  <a:cubicBezTo>
                    <a:pt x="15" y="4"/>
                    <a:pt x="16" y="4"/>
                    <a:pt x="16" y="2"/>
                  </a:cubicBezTo>
                  <a:cubicBezTo>
                    <a:pt x="16"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Freeform: Shape 15"/>
            <p:cNvSpPr>
              <a:spLocks/>
            </p:cNvSpPr>
            <p:nvPr/>
          </p:nvSpPr>
          <p:spPr bwMode="auto">
            <a:xfrm>
              <a:off x="6768373" y="4661055"/>
              <a:ext cx="57429" cy="38286"/>
            </a:xfrm>
            <a:custGeom>
              <a:avLst/>
              <a:gdLst>
                <a:gd name="T0" fmla="*/ 22 w 24"/>
                <a:gd name="T1" fmla="*/ 0 h 16"/>
                <a:gd name="T2" fmla="*/ 4 w 24"/>
                <a:gd name="T3" fmla="*/ 1 h 16"/>
                <a:gd name="T4" fmla="*/ 1 w 24"/>
                <a:gd name="T5" fmla="*/ 3 h 16"/>
                <a:gd name="T6" fmla="*/ 0 w 24"/>
                <a:gd name="T7" fmla="*/ 14 h 16"/>
                <a:gd name="T8" fmla="*/ 2 w 24"/>
                <a:gd name="T9" fmla="*/ 16 h 16"/>
                <a:gd name="T10" fmla="*/ 4 w 24"/>
                <a:gd name="T11" fmla="*/ 14 h 16"/>
                <a:gd name="T12" fmla="*/ 5 w 24"/>
                <a:gd name="T13" fmla="*/ 7 h 16"/>
                <a:gd name="T14" fmla="*/ 7 w 24"/>
                <a:gd name="T15" fmla="*/ 5 h 16"/>
                <a:gd name="T16" fmla="*/ 22 w 24"/>
                <a:gd name="T17" fmla="*/ 4 h 16"/>
                <a:gd name="T18" fmla="*/ 24 w 24"/>
                <a:gd name="T19" fmla="*/ 2 h 16"/>
                <a:gd name="T20" fmla="*/ 22 w 2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22" y="0"/>
                  </a:moveTo>
                  <a:cubicBezTo>
                    <a:pt x="4" y="1"/>
                    <a:pt x="4" y="1"/>
                    <a:pt x="4" y="1"/>
                  </a:cubicBezTo>
                  <a:cubicBezTo>
                    <a:pt x="3" y="1"/>
                    <a:pt x="2" y="2"/>
                    <a:pt x="1" y="3"/>
                  </a:cubicBezTo>
                  <a:cubicBezTo>
                    <a:pt x="0" y="14"/>
                    <a:pt x="0" y="14"/>
                    <a:pt x="0" y="14"/>
                  </a:cubicBezTo>
                  <a:cubicBezTo>
                    <a:pt x="0" y="16"/>
                    <a:pt x="1" y="16"/>
                    <a:pt x="2" y="16"/>
                  </a:cubicBezTo>
                  <a:cubicBezTo>
                    <a:pt x="3" y="16"/>
                    <a:pt x="4" y="16"/>
                    <a:pt x="4" y="14"/>
                  </a:cubicBezTo>
                  <a:cubicBezTo>
                    <a:pt x="5" y="7"/>
                    <a:pt x="5" y="7"/>
                    <a:pt x="5" y="7"/>
                  </a:cubicBezTo>
                  <a:cubicBezTo>
                    <a:pt x="5" y="6"/>
                    <a:pt x="6" y="5"/>
                    <a:pt x="7" y="5"/>
                  </a:cubicBezTo>
                  <a:cubicBezTo>
                    <a:pt x="22" y="4"/>
                    <a:pt x="22" y="4"/>
                    <a:pt x="22" y="4"/>
                  </a:cubicBezTo>
                  <a:cubicBezTo>
                    <a:pt x="23" y="4"/>
                    <a:pt x="24" y="3"/>
                    <a:pt x="24" y="2"/>
                  </a:cubicBezTo>
                  <a:cubicBezTo>
                    <a:pt x="24" y="0"/>
                    <a:pt x="23"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
        <p:nvSpPr>
          <p:cNvPr id="16" name="Freeform: Shape 19"/>
          <p:cNvSpPr>
            <a:spLocks/>
          </p:cNvSpPr>
          <p:nvPr/>
        </p:nvSpPr>
        <p:spPr bwMode="auto">
          <a:xfrm>
            <a:off x="6691801" y="3425314"/>
            <a:ext cx="286137" cy="306286"/>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8" y="0"/>
                  <a:pt x="0" y="7"/>
                  <a:pt x="0" y="16"/>
                </a:cubicBezTo>
                <a:cubicBezTo>
                  <a:pt x="0" y="112"/>
                  <a:pt x="0" y="112"/>
                  <a:pt x="0" y="112"/>
                </a:cubicBezTo>
                <a:cubicBezTo>
                  <a:pt x="0" y="121"/>
                  <a:pt x="8"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9" y="120"/>
                  <a:pt x="104" y="120"/>
                </a:cubicBezTo>
                <a:cubicBezTo>
                  <a:pt x="16" y="120"/>
                  <a:pt x="16" y="120"/>
                  <a:pt x="16" y="120"/>
                </a:cubicBezTo>
                <a:cubicBezTo>
                  <a:pt x="12" y="120"/>
                  <a:pt x="8" y="116"/>
                  <a:pt x="8" y="112"/>
                </a:cubicBezTo>
                <a:cubicBezTo>
                  <a:pt x="8" y="16"/>
                  <a:pt x="8" y="16"/>
                  <a:pt x="8" y="16"/>
                </a:cubicBezTo>
                <a:cubicBezTo>
                  <a:pt x="8" y="11"/>
                  <a:pt x="12" y="8"/>
                  <a:pt x="16" y="8"/>
                </a:cubicBezTo>
                <a:cubicBezTo>
                  <a:pt x="104" y="8"/>
                  <a:pt x="104" y="8"/>
                  <a:pt x="104" y="8"/>
                </a:cubicBezTo>
                <a:cubicBezTo>
                  <a:pt x="109" y="8"/>
                  <a:pt x="112" y="11"/>
                  <a:pt x="112" y="16"/>
                </a:cubicBezTo>
                <a:lnTo>
                  <a:pt x="112"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Freeform: Shape 20"/>
          <p:cNvSpPr>
            <a:spLocks/>
          </p:cNvSpPr>
          <p:nvPr/>
        </p:nvSpPr>
        <p:spPr bwMode="auto">
          <a:xfrm>
            <a:off x="6730087" y="3463600"/>
            <a:ext cx="209565" cy="191429"/>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3 w 88"/>
              <a:gd name="T47" fmla="*/ 60 h 80"/>
              <a:gd name="T48" fmla="*/ 55 w 88"/>
              <a:gd name="T49" fmla="*/ 63 h 80"/>
              <a:gd name="T50" fmla="*/ 66 w 88"/>
              <a:gd name="T51" fmla="*/ 76 h 80"/>
              <a:gd name="T52" fmla="*/ 4 w 88"/>
              <a:gd name="T53" fmla="*/ 76 h 80"/>
              <a:gd name="T54" fmla="*/ 4 w 88"/>
              <a:gd name="T55" fmla="*/ 42 h 80"/>
              <a:gd name="T56" fmla="*/ 71 w 88"/>
              <a:gd name="T57" fmla="*/ 76 h 80"/>
              <a:gd name="T58" fmla="*/ 58 w 88"/>
              <a:gd name="T59" fmla="*/ 60 h 80"/>
              <a:gd name="T60" fmla="*/ 68 w 88"/>
              <a:gd name="T61" fmla="*/ 48 h 80"/>
              <a:gd name="T62" fmla="*/ 84 w 88"/>
              <a:gd name="T63" fmla="*/ 65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7" y="80"/>
                  <a:pt x="88" y="78"/>
                  <a:pt x="88" y="76"/>
                </a:cubicBezTo>
                <a:cubicBezTo>
                  <a:pt x="88" y="4"/>
                  <a:pt x="88" y="4"/>
                  <a:pt x="88" y="4"/>
                </a:cubicBezTo>
                <a:cubicBezTo>
                  <a:pt x="88" y="2"/>
                  <a:pt x="87" y="0"/>
                  <a:pt x="84" y="0"/>
                </a:cubicBezTo>
                <a:close/>
                <a:moveTo>
                  <a:pt x="84" y="4"/>
                </a:moveTo>
                <a:cubicBezTo>
                  <a:pt x="84" y="59"/>
                  <a:pt x="84" y="59"/>
                  <a:pt x="84" y="59"/>
                </a:cubicBezTo>
                <a:cubicBezTo>
                  <a:pt x="71" y="45"/>
                  <a:pt x="71" y="45"/>
                  <a:pt x="71" y="45"/>
                </a:cubicBezTo>
                <a:cubicBezTo>
                  <a:pt x="71" y="44"/>
                  <a:pt x="70" y="44"/>
                  <a:pt x="68" y="44"/>
                </a:cubicBezTo>
                <a:cubicBezTo>
                  <a:pt x="67" y="44"/>
                  <a:pt x="66" y="44"/>
                  <a:pt x="65" y="45"/>
                </a:cubicBezTo>
                <a:cubicBezTo>
                  <a:pt x="55" y="57"/>
                  <a:pt x="55" y="57"/>
                  <a:pt x="55" y="57"/>
                </a:cubicBezTo>
                <a:cubicBezTo>
                  <a:pt x="23" y="21"/>
                  <a:pt x="23" y="21"/>
                  <a:pt x="23" y="21"/>
                </a:cubicBezTo>
                <a:cubicBezTo>
                  <a:pt x="23" y="20"/>
                  <a:pt x="22"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3" y="60"/>
                  <a:pt x="53" y="60"/>
                  <a:pt x="53" y="60"/>
                </a:cubicBezTo>
                <a:cubicBezTo>
                  <a:pt x="55" y="63"/>
                  <a:pt x="55" y="63"/>
                  <a:pt x="55" y="63"/>
                </a:cubicBezTo>
                <a:cubicBezTo>
                  <a:pt x="66" y="76"/>
                  <a:pt x="66" y="76"/>
                  <a:pt x="66" y="76"/>
                </a:cubicBezTo>
                <a:cubicBezTo>
                  <a:pt x="4" y="76"/>
                  <a:pt x="4" y="76"/>
                  <a:pt x="4" y="76"/>
                </a:cubicBezTo>
                <a:lnTo>
                  <a:pt x="4" y="42"/>
                </a:lnTo>
                <a:close/>
                <a:moveTo>
                  <a:pt x="71" y="76"/>
                </a:moveTo>
                <a:cubicBezTo>
                  <a:pt x="58" y="60"/>
                  <a:pt x="58" y="60"/>
                  <a:pt x="58" y="60"/>
                </a:cubicBezTo>
                <a:cubicBezTo>
                  <a:pt x="68" y="48"/>
                  <a:pt x="68" y="48"/>
                  <a:pt x="68" y="48"/>
                </a:cubicBezTo>
                <a:cubicBezTo>
                  <a:pt x="84" y="65"/>
                  <a:pt x="84" y="65"/>
                  <a:pt x="84" y="65"/>
                </a:cubicBezTo>
                <a:cubicBezTo>
                  <a:pt x="84" y="76"/>
                  <a:pt x="84" y="76"/>
                  <a:pt x="84" y="76"/>
                </a:cubicBezTo>
                <a:lnTo>
                  <a:pt x="71"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Freeform: Shape 21"/>
          <p:cNvSpPr>
            <a:spLocks/>
          </p:cNvSpPr>
          <p:nvPr/>
        </p:nvSpPr>
        <p:spPr bwMode="auto">
          <a:xfrm>
            <a:off x="6843937" y="3492818"/>
            <a:ext cx="57429" cy="5742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6" y="0"/>
                  <a:pt x="0" y="5"/>
                  <a:pt x="0" y="12"/>
                </a:cubicBezTo>
                <a:cubicBezTo>
                  <a:pt x="0" y="19"/>
                  <a:pt x="6" y="24"/>
                  <a:pt x="12" y="24"/>
                </a:cubicBezTo>
                <a:close/>
                <a:moveTo>
                  <a:pt x="12" y="4"/>
                </a:moveTo>
                <a:cubicBezTo>
                  <a:pt x="17" y="4"/>
                  <a:pt x="20" y="7"/>
                  <a:pt x="20" y="12"/>
                </a:cubicBezTo>
                <a:cubicBezTo>
                  <a:pt x="20" y="16"/>
                  <a:pt x="17" y="20"/>
                  <a:pt x="12" y="20"/>
                </a:cubicBezTo>
                <a:cubicBezTo>
                  <a:pt x="8" y="20"/>
                  <a:pt x="4" y="16"/>
                  <a:pt x="4" y="12"/>
                </a:cubicBezTo>
                <a:cubicBezTo>
                  <a:pt x="4" y="7"/>
                  <a:pt x="8" y="4"/>
                  <a:pt x="1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Freeform: Shape 25"/>
          <p:cNvSpPr>
            <a:spLocks/>
          </p:cNvSpPr>
          <p:nvPr/>
        </p:nvSpPr>
        <p:spPr bwMode="auto">
          <a:xfrm>
            <a:off x="6758801" y="2366837"/>
            <a:ext cx="152136" cy="15314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1 w 64"/>
              <a:gd name="T11" fmla="*/ 47 h 64"/>
              <a:gd name="T12" fmla="*/ 17 w 64"/>
              <a:gd name="T13" fmla="*/ 50 h 64"/>
              <a:gd name="T14" fmla="*/ 14 w 64"/>
              <a:gd name="T15" fmla="*/ 16 h 64"/>
              <a:gd name="T16" fmla="*/ 48 w 64"/>
              <a:gd name="T17" fmla="*/ 14 h 64"/>
              <a:gd name="T18" fmla="*/ 51 w 64"/>
              <a:gd name="T19"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5" y="0"/>
                  <a:pt x="0" y="14"/>
                  <a:pt x="0" y="32"/>
                </a:cubicBezTo>
                <a:cubicBezTo>
                  <a:pt x="0" y="49"/>
                  <a:pt x="15" y="64"/>
                  <a:pt x="32" y="64"/>
                </a:cubicBezTo>
                <a:cubicBezTo>
                  <a:pt x="50" y="64"/>
                  <a:pt x="64" y="49"/>
                  <a:pt x="64" y="32"/>
                </a:cubicBezTo>
                <a:cubicBezTo>
                  <a:pt x="64" y="14"/>
                  <a:pt x="50" y="0"/>
                  <a:pt x="32" y="0"/>
                </a:cubicBezTo>
                <a:close/>
                <a:moveTo>
                  <a:pt x="51" y="47"/>
                </a:moveTo>
                <a:cubicBezTo>
                  <a:pt x="42" y="57"/>
                  <a:pt x="27" y="59"/>
                  <a:pt x="17" y="50"/>
                </a:cubicBezTo>
                <a:cubicBezTo>
                  <a:pt x="7" y="41"/>
                  <a:pt x="6" y="26"/>
                  <a:pt x="14" y="16"/>
                </a:cubicBezTo>
                <a:cubicBezTo>
                  <a:pt x="23" y="6"/>
                  <a:pt x="38" y="5"/>
                  <a:pt x="48" y="14"/>
                </a:cubicBezTo>
                <a:cubicBezTo>
                  <a:pt x="58" y="22"/>
                  <a:pt x="59" y="37"/>
                  <a:pt x="51"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Freeform: Shape 26"/>
          <p:cNvSpPr>
            <a:spLocks/>
          </p:cNvSpPr>
          <p:nvPr/>
        </p:nvSpPr>
        <p:spPr bwMode="auto">
          <a:xfrm>
            <a:off x="6797086" y="2405122"/>
            <a:ext cx="42316" cy="4332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8" y="0"/>
                  <a:pt x="0" y="7"/>
                  <a:pt x="0" y="16"/>
                </a:cubicBezTo>
                <a:cubicBezTo>
                  <a:pt x="0" y="16"/>
                  <a:pt x="0" y="16"/>
                  <a:pt x="0" y="16"/>
                </a:cubicBezTo>
                <a:cubicBezTo>
                  <a:pt x="0" y="17"/>
                  <a:pt x="1" y="18"/>
                  <a:pt x="2" y="18"/>
                </a:cubicBezTo>
                <a:cubicBezTo>
                  <a:pt x="4" y="18"/>
                  <a:pt x="4" y="17"/>
                  <a:pt x="4" y="16"/>
                </a:cubicBezTo>
                <a:cubicBezTo>
                  <a:pt x="4" y="16"/>
                  <a:pt x="4" y="16"/>
                  <a:pt x="4" y="16"/>
                </a:cubicBezTo>
                <a:cubicBezTo>
                  <a:pt x="4" y="9"/>
                  <a:pt x="10" y="4"/>
                  <a:pt x="16" y="4"/>
                </a:cubicBezTo>
                <a:cubicBezTo>
                  <a:pt x="18" y="4"/>
                  <a:pt x="18" y="3"/>
                  <a:pt x="18" y="2"/>
                </a:cubicBezTo>
                <a:cubicBezTo>
                  <a:pt x="18" y="1"/>
                  <a:pt x="18"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Freeform: Shape 27"/>
          <p:cNvSpPr>
            <a:spLocks/>
          </p:cNvSpPr>
          <p:nvPr/>
        </p:nvSpPr>
        <p:spPr bwMode="auto">
          <a:xfrm>
            <a:off x="6682229" y="2300340"/>
            <a:ext cx="305279" cy="257926"/>
          </a:xfrm>
          <a:custGeom>
            <a:avLst/>
            <a:gdLst>
              <a:gd name="T0" fmla="*/ 118 w 128"/>
              <a:gd name="T1" fmla="*/ 24 h 108"/>
              <a:gd name="T2" fmla="*/ 101 w 128"/>
              <a:gd name="T3" fmla="*/ 21 h 108"/>
              <a:gd name="T4" fmla="*/ 96 w 128"/>
              <a:gd name="T5" fmla="*/ 7 h 108"/>
              <a:gd name="T6" fmla="*/ 84 w 128"/>
              <a:gd name="T7" fmla="*/ 0 h 108"/>
              <a:gd name="T8" fmla="*/ 44 w 128"/>
              <a:gd name="T9" fmla="*/ 0 h 108"/>
              <a:gd name="T10" fmla="*/ 33 w 128"/>
              <a:gd name="T11" fmla="*/ 7 h 108"/>
              <a:gd name="T12" fmla="*/ 28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2 w 128"/>
              <a:gd name="T41" fmla="*/ 32 h 108"/>
              <a:gd name="T42" fmla="*/ 34 w 128"/>
              <a:gd name="T43" fmla="*/ 28 h 108"/>
              <a:gd name="T44" fmla="*/ 41 w 128"/>
              <a:gd name="T45" fmla="*/ 10 h 108"/>
              <a:gd name="T46" fmla="*/ 44 w 128"/>
              <a:gd name="T47" fmla="*/ 8 h 108"/>
              <a:gd name="T48" fmla="*/ 84 w 128"/>
              <a:gd name="T49" fmla="*/ 8 h 108"/>
              <a:gd name="T50" fmla="*/ 88 w 128"/>
              <a:gd name="T51" fmla="*/ 10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6" y="7"/>
                  <a:pt x="96" y="7"/>
                  <a:pt x="96" y="7"/>
                </a:cubicBezTo>
                <a:cubicBezTo>
                  <a:pt x="94" y="3"/>
                  <a:pt x="89" y="0"/>
                  <a:pt x="84" y="0"/>
                </a:cubicBezTo>
                <a:cubicBezTo>
                  <a:pt x="44" y="0"/>
                  <a:pt x="44" y="0"/>
                  <a:pt x="44" y="0"/>
                </a:cubicBezTo>
                <a:cubicBezTo>
                  <a:pt x="40" y="0"/>
                  <a:pt x="35" y="3"/>
                  <a:pt x="33" y="7"/>
                </a:cubicBezTo>
                <a:cubicBezTo>
                  <a:pt x="28" y="21"/>
                  <a:pt x="28" y="21"/>
                  <a:pt x="28" y="21"/>
                </a:cubicBezTo>
                <a:cubicBezTo>
                  <a:pt x="10" y="24"/>
                  <a:pt x="10" y="24"/>
                  <a:pt x="10" y="24"/>
                </a:cubicBezTo>
                <a:cubicBezTo>
                  <a:pt x="5" y="25"/>
                  <a:pt x="0" y="30"/>
                  <a:pt x="0" y="36"/>
                </a:cubicBezTo>
                <a:cubicBezTo>
                  <a:pt x="0" y="96"/>
                  <a:pt x="0" y="96"/>
                  <a:pt x="0" y="96"/>
                </a:cubicBezTo>
                <a:cubicBezTo>
                  <a:pt x="0" y="102"/>
                  <a:pt x="6" y="108"/>
                  <a:pt x="12" y="108"/>
                </a:cubicBezTo>
                <a:cubicBezTo>
                  <a:pt x="116" y="108"/>
                  <a:pt x="116" y="108"/>
                  <a:pt x="116" y="108"/>
                </a:cubicBezTo>
                <a:cubicBezTo>
                  <a:pt x="123" y="108"/>
                  <a:pt x="128" y="102"/>
                  <a:pt x="128" y="96"/>
                </a:cubicBezTo>
                <a:cubicBezTo>
                  <a:pt x="128" y="36"/>
                  <a:pt x="128" y="36"/>
                  <a:pt x="128" y="36"/>
                </a:cubicBezTo>
                <a:cubicBezTo>
                  <a:pt x="128" y="30"/>
                  <a:pt x="124" y="25"/>
                  <a:pt x="118" y="24"/>
                </a:cubicBezTo>
                <a:close/>
                <a:moveTo>
                  <a:pt x="120" y="96"/>
                </a:moveTo>
                <a:cubicBezTo>
                  <a:pt x="120" y="98"/>
                  <a:pt x="119" y="100"/>
                  <a:pt x="116" y="100"/>
                </a:cubicBezTo>
                <a:cubicBezTo>
                  <a:pt x="12" y="100"/>
                  <a:pt x="12" y="100"/>
                  <a:pt x="12" y="100"/>
                </a:cubicBezTo>
                <a:cubicBezTo>
                  <a:pt x="10" y="100"/>
                  <a:pt x="8" y="98"/>
                  <a:pt x="8" y="96"/>
                </a:cubicBezTo>
                <a:cubicBezTo>
                  <a:pt x="8" y="36"/>
                  <a:pt x="8" y="36"/>
                  <a:pt x="8" y="36"/>
                </a:cubicBezTo>
                <a:cubicBezTo>
                  <a:pt x="8" y="34"/>
                  <a:pt x="10" y="32"/>
                  <a:pt x="12" y="32"/>
                </a:cubicBezTo>
                <a:cubicBezTo>
                  <a:pt x="34" y="28"/>
                  <a:pt x="34" y="28"/>
                  <a:pt x="34" y="28"/>
                </a:cubicBezTo>
                <a:cubicBezTo>
                  <a:pt x="41" y="10"/>
                  <a:pt x="41" y="10"/>
                  <a:pt x="41" y="10"/>
                </a:cubicBezTo>
                <a:cubicBezTo>
                  <a:pt x="41" y="9"/>
                  <a:pt x="43" y="8"/>
                  <a:pt x="44" y="8"/>
                </a:cubicBezTo>
                <a:cubicBezTo>
                  <a:pt x="84" y="8"/>
                  <a:pt x="84" y="8"/>
                  <a:pt x="84" y="8"/>
                </a:cubicBezTo>
                <a:cubicBezTo>
                  <a:pt x="86" y="8"/>
                  <a:pt x="88" y="9"/>
                  <a:pt x="88" y="10"/>
                </a:cubicBezTo>
                <a:cubicBezTo>
                  <a:pt x="95" y="28"/>
                  <a:pt x="95" y="28"/>
                  <a:pt x="95" y="28"/>
                </a:cubicBezTo>
                <a:cubicBezTo>
                  <a:pt x="117" y="32"/>
                  <a:pt x="117" y="32"/>
                  <a:pt x="117" y="32"/>
                </a:cubicBezTo>
                <a:cubicBezTo>
                  <a:pt x="119" y="32"/>
                  <a:pt x="120" y="34"/>
                  <a:pt x="120" y="36"/>
                </a:cubicBezTo>
                <a:lnTo>
                  <a:pt x="12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6A7BC"/>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33"/>
          <p:cNvSpPr txBox="1"/>
          <p:nvPr/>
        </p:nvSpPr>
        <p:spPr>
          <a:xfrm>
            <a:off x="6162313" y="3320314"/>
            <a:ext cx="6547674" cy="3839698"/>
          </a:xfrm>
          <a:prstGeom prst="rect">
            <a:avLst/>
          </a:prstGeom>
        </p:spPr>
        <p:txBody>
          <a:bodyPr vert="horz" wrap="none" lIns="192000" rIns="192000">
            <a:normAutofit/>
          </a:bodyPr>
          <a:lstStyle/>
          <a:p>
            <a:pPr lvl="0">
              <a:defRPr/>
            </a:pPr>
            <a:r>
              <a:rPr lang="zh-CN" altLang="en-US" dirty="0"/>
              <a:t>比如有一部电视剧，在第三集的时候才出现的人物，</a:t>
            </a:r>
            <a:endParaRPr lang="en-US" altLang="zh-CN" dirty="0"/>
          </a:p>
          <a:p>
            <a:pPr lvl="0">
              <a:defRPr/>
            </a:pPr>
            <a:r>
              <a:rPr lang="zh-CN" altLang="en-US" dirty="0"/>
              <a:t>现在让预测一下在第三集中出现的人物名字，你用</a:t>
            </a:r>
            <a:endParaRPr lang="en-US" altLang="zh-CN" dirty="0"/>
          </a:p>
          <a:p>
            <a:pPr lvl="0">
              <a:defRPr/>
            </a:pPr>
            <a:r>
              <a:rPr lang="zh-CN" altLang="en-US" dirty="0"/>
              <a:t>前面两集的内容是预测不出来的，所以你需要用到</a:t>
            </a:r>
            <a:endParaRPr lang="en-US" altLang="zh-CN" dirty="0"/>
          </a:p>
          <a:p>
            <a:pPr lvl="0">
              <a:defRPr/>
            </a:pPr>
            <a:r>
              <a:rPr lang="zh-CN" altLang="en-US" dirty="0"/>
              <a:t>第四、第五集的内容来预测第三集的内容，这就是</a:t>
            </a:r>
            <a:endParaRPr lang="en-US" altLang="zh-CN" dirty="0"/>
          </a:p>
          <a:p>
            <a:pPr lvl="0">
              <a:defRPr/>
            </a:pPr>
            <a:r>
              <a:rPr lang="zh-CN" altLang="en-US" dirty="0"/>
              <a:t>双向</a:t>
            </a:r>
            <a:r>
              <a:rPr lang="en-US" altLang="zh-CN" dirty="0"/>
              <a:t>RNN</a:t>
            </a:r>
            <a:r>
              <a:rPr lang="zh-CN" altLang="en-US" dirty="0"/>
              <a:t>的想法。</a:t>
            </a:r>
            <a:endParaRPr kumimoji="0" lang="zh-CN" altLang="en-US" sz="2133" b="1" i="0" u="none" strike="noStrike" kern="900" cap="none" spc="0" normalizeH="0" baseline="0" noProof="0" dirty="0">
              <a:ln>
                <a:noFill/>
              </a:ln>
              <a:solidFill>
                <a:srgbClr val="36A7BC"/>
              </a:solidFill>
              <a:effectLst/>
              <a:uLnTx/>
              <a:uFillTx/>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29" name="组合 28">
            <a:extLst>
              <a:ext uri="{FF2B5EF4-FFF2-40B4-BE49-F238E27FC236}">
                <a16:creationId xmlns:a16="http://schemas.microsoft.com/office/drawing/2014/main" id="{EE3549AD-82E9-48F0-BBAF-631191D19904}"/>
              </a:ext>
            </a:extLst>
          </p:cNvPr>
          <p:cNvGrpSpPr/>
          <p:nvPr/>
        </p:nvGrpSpPr>
        <p:grpSpPr>
          <a:xfrm>
            <a:off x="4656667" y="488673"/>
            <a:ext cx="2878667" cy="660074"/>
            <a:chOff x="4656667" y="488673"/>
            <a:chExt cx="2878667" cy="660074"/>
          </a:xfrm>
        </p:grpSpPr>
        <p:sp>
          <p:nvSpPr>
            <p:cNvPr id="30" name="椭圆 29">
              <a:extLst>
                <a:ext uri="{FF2B5EF4-FFF2-40B4-BE49-F238E27FC236}">
                  <a16:creationId xmlns:a16="http://schemas.microsoft.com/office/drawing/2014/main" id="{8FCEB322-6F8A-4A5D-AA19-0D1F9911F2C8}"/>
                </a:ext>
              </a:extLst>
            </p:cNvPr>
            <p:cNvSpPr/>
            <p:nvPr/>
          </p:nvSpPr>
          <p:spPr>
            <a:xfrm>
              <a:off x="5630422" y="1016122"/>
              <a:ext cx="132625" cy="132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1" name="椭圆 30">
              <a:extLst>
                <a:ext uri="{FF2B5EF4-FFF2-40B4-BE49-F238E27FC236}">
                  <a16:creationId xmlns:a16="http://schemas.microsoft.com/office/drawing/2014/main" id="{3F57BBF1-B9B8-4103-9E1E-1F9CC0329DA4}"/>
                </a:ext>
              </a:extLst>
            </p:cNvPr>
            <p:cNvSpPr/>
            <p:nvPr/>
          </p:nvSpPr>
          <p:spPr>
            <a:xfrm>
              <a:off x="5876280"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2" name="椭圆 31">
              <a:extLst>
                <a:ext uri="{FF2B5EF4-FFF2-40B4-BE49-F238E27FC236}">
                  <a16:creationId xmlns:a16="http://schemas.microsoft.com/office/drawing/2014/main" id="{BB24797F-E771-44EA-94BF-80A37B4C37B4}"/>
                </a:ext>
              </a:extLst>
            </p:cNvPr>
            <p:cNvSpPr/>
            <p:nvPr/>
          </p:nvSpPr>
          <p:spPr>
            <a:xfrm>
              <a:off x="6075913"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椭圆 32">
              <a:extLst>
                <a:ext uri="{FF2B5EF4-FFF2-40B4-BE49-F238E27FC236}">
                  <a16:creationId xmlns:a16="http://schemas.microsoft.com/office/drawing/2014/main" id="{1D907DDE-CF57-4ECA-952B-13EB035B4596}"/>
                </a:ext>
              </a:extLst>
            </p:cNvPr>
            <p:cNvSpPr/>
            <p:nvPr/>
          </p:nvSpPr>
          <p:spPr>
            <a:xfrm>
              <a:off x="6275547"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4" name="椭圆 33">
              <a:extLst>
                <a:ext uri="{FF2B5EF4-FFF2-40B4-BE49-F238E27FC236}">
                  <a16:creationId xmlns:a16="http://schemas.microsoft.com/office/drawing/2014/main" id="{29A6901C-5D93-454D-B8D0-6A0687A5C41D}"/>
                </a:ext>
              </a:extLst>
            </p:cNvPr>
            <p:cNvSpPr/>
            <p:nvPr/>
          </p:nvSpPr>
          <p:spPr>
            <a:xfrm>
              <a:off x="6475179" y="1039233"/>
              <a:ext cx="86400" cy="864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5" name="TextBox 132">
              <a:extLst>
                <a:ext uri="{FF2B5EF4-FFF2-40B4-BE49-F238E27FC236}">
                  <a16:creationId xmlns:a16="http://schemas.microsoft.com/office/drawing/2014/main" id="{08C7B63E-8758-4D85-89EB-9397FAC9B386}"/>
                </a:ext>
              </a:extLst>
            </p:cNvPr>
            <p:cNvSpPr txBox="1"/>
            <p:nvPr/>
          </p:nvSpPr>
          <p:spPr>
            <a:xfrm>
              <a:off x="4656667" y="488673"/>
              <a:ext cx="2878667" cy="5027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7"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添加标题</a:t>
              </a:r>
            </a:p>
          </p:txBody>
        </p:sp>
      </p:grpSp>
      <p:grpSp>
        <p:nvGrpSpPr>
          <p:cNvPr id="36" name="组合 35">
            <a:extLst>
              <a:ext uri="{FF2B5EF4-FFF2-40B4-BE49-F238E27FC236}">
                <a16:creationId xmlns:a16="http://schemas.microsoft.com/office/drawing/2014/main" id="{5829B31A-F6A4-4B1C-BFA4-2EF301196FF7}"/>
              </a:ext>
            </a:extLst>
          </p:cNvPr>
          <p:cNvGrpSpPr/>
          <p:nvPr/>
        </p:nvGrpSpPr>
        <p:grpSpPr>
          <a:xfrm>
            <a:off x="290945" y="300881"/>
            <a:ext cx="11898851" cy="492314"/>
            <a:chOff x="917458" y="481653"/>
            <a:chExt cx="11901605" cy="492428"/>
          </a:xfrm>
        </p:grpSpPr>
        <p:sp>
          <p:nvSpPr>
            <p:cNvPr id="37" name="矩形 36">
              <a:extLst>
                <a:ext uri="{FF2B5EF4-FFF2-40B4-BE49-F238E27FC236}">
                  <a16:creationId xmlns:a16="http://schemas.microsoft.com/office/drawing/2014/main" id="{82673C44-F51C-4DF8-A2F5-2CE1EE5A95CC}"/>
                </a:ext>
              </a:extLst>
            </p:cNvPr>
            <p:cNvSpPr/>
            <p:nvPr/>
          </p:nvSpPr>
          <p:spPr>
            <a:xfrm>
              <a:off x="4133850" y="900918"/>
              <a:ext cx="8685213" cy="4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2000">
                <a:solidFill>
                  <a:srgbClr val="36A7BC"/>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8">
              <a:extLst>
                <a:ext uri="{FF2B5EF4-FFF2-40B4-BE49-F238E27FC236}">
                  <a16:creationId xmlns:a16="http://schemas.microsoft.com/office/drawing/2014/main" id="{18037E83-55DD-4990-AB33-A070EF89AD9F}"/>
                </a:ext>
              </a:extLst>
            </p:cNvPr>
            <p:cNvSpPr txBox="1">
              <a:spLocks noChangeArrowheads="1"/>
            </p:cNvSpPr>
            <p:nvPr/>
          </p:nvSpPr>
          <p:spPr bwMode="auto">
            <a:xfrm>
              <a:off x="917458" y="481653"/>
              <a:ext cx="3439214" cy="49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217"/>
              <a:r>
                <a:rPr lang="zh-CN" altLang="en-US" sz="3199" dirty="0">
                  <a:solidFill>
                    <a:srgbClr val="36A7BC"/>
                  </a:solidFill>
                  <a:latin typeface="FZHei-B01S" panose="02010601030101010101" pitchFamily="2" charset="-122"/>
                  <a:ea typeface="FZHei-B01S" panose="02010601030101010101" pitchFamily="2" charset="-122"/>
                  <a:sym typeface="FZHei-B01S" panose="02010601030101010101" pitchFamily="2" charset="-122"/>
                </a:rPr>
                <a:t>神经网络</a:t>
              </a:r>
            </a:p>
          </p:txBody>
        </p:sp>
      </p:grpSp>
      <p:sp>
        <p:nvSpPr>
          <p:cNvPr id="43" name="TextBox 8">
            <a:extLst>
              <a:ext uri="{FF2B5EF4-FFF2-40B4-BE49-F238E27FC236}">
                <a16:creationId xmlns:a16="http://schemas.microsoft.com/office/drawing/2014/main" id="{44B67ADD-888C-48BA-923D-84F6588704AA}"/>
              </a:ext>
            </a:extLst>
          </p:cNvPr>
          <p:cNvSpPr txBox="1">
            <a:spLocks noChangeArrowheads="1"/>
          </p:cNvSpPr>
          <p:nvPr/>
        </p:nvSpPr>
        <p:spPr bwMode="auto">
          <a:xfrm>
            <a:off x="460283" y="848854"/>
            <a:ext cx="3254570" cy="2000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algn="ctr" defTabSz="914217"/>
            <a:r>
              <a:rPr lang="en-US" altLang="zh-CN" sz="1300" dirty="0">
                <a:solidFill>
                  <a:srgbClr val="36A7BC"/>
                </a:solidFill>
                <a:ea typeface="FZHei-B01S" panose="02010601030101010101" pitchFamily="2" charset="-122"/>
              </a:rPr>
              <a:t>Artificial Neural Network</a:t>
            </a:r>
            <a:endParaRPr lang="zh-CN" altLang="en-US" sz="1300" dirty="0">
              <a:solidFill>
                <a:srgbClr val="36A7BC"/>
              </a:solidFill>
              <a:ea typeface="FZHei-B01S" panose="02010601030101010101" pitchFamily="2" charset="-122"/>
              <a:sym typeface="FZHei-B01S" panose="02010601030101010101" pitchFamily="2" charset="-122"/>
            </a:endParaRPr>
          </a:p>
        </p:txBody>
      </p:sp>
      <p:pic>
        <p:nvPicPr>
          <p:cNvPr id="4" name="图片 3">
            <a:extLst>
              <a:ext uri="{FF2B5EF4-FFF2-40B4-BE49-F238E27FC236}">
                <a16:creationId xmlns:a16="http://schemas.microsoft.com/office/drawing/2014/main" id="{871B120D-D575-4462-A21F-CE0980029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61" y="2287600"/>
            <a:ext cx="4801270" cy="2905530"/>
          </a:xfrm>
          <a:prstGeom prst="rect">
            <a:avLst/>
          </a:prstGeom>
        </p:spPr>
      </p:pic>
    </p:spTree>
    <p:extLst>
      <p:ext uri="{BB962C8B-B14F-4D97-AF65-F5344CB8AC3E}">
        <p14:creationId xmlns:p14="http://schemas.microsoft.com/office/powerpoint/2010/main" val="1780243549"/>
      </p:ext>
    </p:extLst>
  </p:cSld>
  <p:clrMapOvr>
    <a:masterClrMapping/>
  </p:clrMapOvr>
  <mc:AlternateContent xmlns:mc="http://schemas.openxmlformats.org/markup-compatibility/2006" xmlns:p14="http://schemas.microsoft.com/office/powerpoint/2010/main">
    <mc:Choice Requires="p14">
      <p:transition spd="slow" p14:dur="1250" advClick="0" advTm="0">
        <p:comb/>
      </p:transition>
    </mc:Choice>
    <mc:Fallback xmlns="">
      <p:transition spd="slow" advClick="0" advTm="0">
        <p:comb/>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1.0"/>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0"/>
</p:tagLst>
</file>

<file path=ppt/tags/tag2.xml><?xml version="1.0" encoding="utf-8"?>
<p:tagLst xmlns:a="http://schemas.openxmlformats.org/drawingml/2006/main" xmlns:r="http://schemas.openxmlformats.org/officeDocument/2006/relationships" xmlns:p="http://schemas.openxmlformats.org/presentationml/2006/main">
  <p:tag name="MH" val="20161008230036"/>
  <p:tag name="MH_LIBRARY" val="CONTENTS"/>
  <p:tag name="MH_TYPE" val="OTHERS"/>
  <p:tag name="ID" val="553514"/>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自定义 238">
      <a:dk1>
        <a:sysClr val="windowText" lastClr="000000"/>
      </a:dk1>
      <a:lt1>
        <a:sysClr val="window" lastClr="FFFFFF"/>
      </a:lt1>
      <a:dk2>
        <a:srgbClr val="44546A"/>
      </a:dk2>
      <a:lt2>
        <a:srgbClr val="E7E6E6"/>
      </a:lt2>
      <a:accent1>
        <a:srgbClr val="36A7BC"/>
      </a:accent1>
      <a:accent2>
        <a:srgbClr val="36A7BC"/>
      </a:accent2>
      <a:accent3>
        <a:srgbClr val="36A7BC"/>
      </a:accent3>
      <a:accent4>
        <a:srgbClr val="36A7BC"/>
      </a:accent4>
      <a:accent5>
        <a:srgbClr val="36A7BC"/>
      </a:accent5>
      <a:accent6>
        <a:srgbClr val="36A7B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2400</Words>
  <Application>Microsoft Office PowerPoint</Application>
  <PresentationFormat>宽屏</PresentationFormat>
  <Paragraphs>250</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FZHei-B01S</vt:lpstr>
      <vt:lpstr>PingFang SC</vt:lpstr>
      <vt:lpstr>等线</vt:lpstr>
      <vt:lpstr>等线 Light</vt:lpstr>
      <vt:lpstr>Arial</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hu yue</cp:lastModifiedBy>
  <cp:revision>70</cp:revision>
  <dcterms:created xsi:type="dcterms:W3CDTF">2019-01-12T06:01:13Z</dcterms:created>
  <dcterms:modified xsi:type="dcterms:W3CDTF">2019-06-05T09:29:04Z</dcterms:modified>
</cp:coreProperties>
</file>